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sldIdLst>
    <p:sldId id="289" r:id="rId7"/>
    <p:sldId id="290" r:id="rId8"/>
    <p:sldId id="291" r:id="rId9"/>
    <p:sldId id="292" r:id="rId10"/>
    <p:sldId id="294" r:id="rId11"/>
    <p:sldId id="305" r:id="rId12"/>
    <p:sldId id="257" r:id="rId13"/>
    <p:sldId id="301" r:id="rId14"/>
    <p:sldId id="258" r:id="rId15"/>
    <p:sldId id="296" r:id="rId16"/>
    <p:sldId id="259" r:id="rId17"/>
    <p:sldId id="297" r:id="rId18"/>
    <p:sldId id="260" r:id="rId19"/>
    <p:sldId id="298" r:id="rId20"/>
    <p:sldId id="261" r:id="rId21"/>
    <p:sldId id="299" r:id="rId22"/>
    <p:sldId id="306" r:id="rId23"/>
    <p:sldId id="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rysk, Christopher [BPU]" initials="OC[" lastIdx="4" clrIdx="0">
    <p:extLst>
      <p:ext uri="{19B8F6BF-5375-455C-9EA6-DF929625EA0E}">
        <p15:presenceInfo xmlns:p15="http://schemas.microsoft.com/office/powerpoint/2012/main" userId="S-1-5-21-1708537768-492894223-839522115-11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F18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autoAdjust="0"/>
    <p:restoredTop sz="90595" autoAdjust="0"/>
  </p:normalViewPr>
  <p:slideViewPr>
    <p:cSldViewPr snapToGrid="0">
      <p:cViewPr varScale="1">
        <p:scale>
          <a:sx n="104" d="100"/>
          <a:sy n="104" d="100"/>
        </p:scale>
        <p:origin x="10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223280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75572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1996855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4829" y="3108992"/>
            <a:ext cx="12192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59" y="2932707"/>
            <a:ext cx="12201659" cy="1847448"/>
          </a:xfrm>
          <a:prstGeom prst="rect">
            <a:avLst/>
          </a:prstGeom>
        </p:spPr>
      </p:pic>
      <p:sp>
        <p:nvSpPr>
          <p:cNvPr id="7" name="Snip Single Corner Rectangle 9"/>
          <p:cNvSpPr/>
          <p:nvPr/>
        </p:nvSpPr>
        <p:spPr>
          <a:xfrm>
            <a:off x="-23027" y="1580590"/>
            <a:ext cx="12215027"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TextBox 21">
            <a:extLst>
              <a:ext uri="{FF2B5EF4-FFF2-40B4-BE49-F238E27FC236}">
                <a16:creationId xmlns:a16="http://schemas.microsoft.com/office/drawing/2014/main" id="{74974F4B-A3C4-4903-8B0C-C726394A59CC}"/>
              </a:ext>
            </a:extLst>
          </p:cNvPr>
          <p:cNvSpPr txBox="1"/>
          <p:nvPr/>
        </p:nvSpPr>
        <p:spPr>
          <a:xfrm>
            <a:off x="10447491" y="2194324"/>
            <a:ext cx="2711356" cy="1477328"/>
          </a:xfrm>
          <a:prstGeom prst="rect">
            <a:avLst/>
          </a:prstGeom>
          <a:noFill/>
        </p:spPr>
        <p:txBody>
          <a:bodyPr wrap="square" rtlCol="0">
            <a:spAutoFit/>
          </a:bodyPr>
          <a:lstStyle/>
          <a:p>
            <a:r>
              <a:rPr lang="en-US" sz="9000" b="1" dirty="0">
                <a:solidFill>
                  <a:srgbClr val="EAAA00">
                    <a:alpha val="70000"/>
                  </a:srgbClr>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5599" y="68831"/>
            <a:ext cx="5097571" cy="1420371"/>
          </a:xfrm>
          <a:prstGeom prst="rect">
            <a:avLst/>
          </a:prstGeom>
        </p:spPr>
      </p:pic>
    </p:spTree>
    <p:extLst>
      <p:ext uri="{BB962C8B-B14F-4D97-AF65-F5344CB8AC3E}">
        <p14:creationId xmlns:p14="http://schemas.microsoft.com/office/powerpoint/2010/main" val="196977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2189490"/>
            <a:ext cx="10515600" cy="1325563"/>
          </a:xfrm>
          <a:prstGeom prst="rect">
            <a:avLst/>
          </a:prstGeom>
          <a:noFill/>
        </p:spPr>
        <p:txBody>
          <a:bodyPr anchor="ctr"/>
          <a:lstStyle>
            <a:lvl1pPr marL="342900">
              <a:defRPr sz="3000" b="1" cap="all" baseline="0">
                <a:solidFill>
                  <a:srgbClr val="5E6167"/>
                </a:solidFill>
                <a:latin typeface="Helvetica Condensed"/>
                <a:ea typeface="Helvetica Neue" panose="02000206000000020004" pitchFamily="2"/>
              </a:defRPr>
            </a:lvl1pPr>
          </a:lstStyle>
          <a:p>
            <a:r>
              <a:rPr lang="en-US"/>
              <a:t>Click to edit Master title style</a:t>
            </a:r>
            <a:endParaRPr lang="en-US" sz="33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81866"/>
            <a:ext cx="12192000" cy="1858022"/>
          </a:xfrm>
          <a:prstGeom prst="rect">
            <a:avLst/>
          </a:prstGeom>
        </p:spPr>
      </p:pic>
    </p:spTree>
    <p:extLst>
      <p:ext uri="{BB962C8B-B14F-4D97-AF65-F5344CB8AC3E}">
        <p14:creationId xmlns:p14="http://schemas.microsoft.com/office/powerpoint/2010/main" val="317262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30"/>
            <a:ext cx="10515600" cy="4036859"/>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dirty="0"/>
          </a:p>
        </p:txBody>
      </p:sp>
      <p:sp>
        <p:nvSpPr>
          <p:cNvPr id="10" name="Rectangle 9">
            <a:extLst>
              <a:ext uri="{FF2B5EF4-FFF2-40B4-BE49-F238E27FC236}">
                <a16:creationId xmlns:a16="http://schemas.microsoft.com/office/drawing/2014/main" id="{076BE4EF-8F58-4F57-9962-2D1CA77EF315}"/>
              </a:ext>
            </a:extLst>
          </p:cNvPr>
          <p:cNvSpPr/>
          <p:nvPr/>
        </p:nvSpPr>
        <p:spPr>
          <a:xfrm>
            <a:off x="10491721" y="351027"/>
            <a:ext cx="299113"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BFF5E215-8255-461D-8077-22091968DC62}"/>
              </a:ext>
            </a:extLst>
          </p:cNvPr>
          <p:cNvSpPr/>
          <p:nvPr/>
        </p:nvSpPr>
        <p:spPr>
          <a:xfrm>
            <a:off x="10918214" y="351027"/>
            <a:ext cx="1273791"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38386343-AEC6-49FB-97C2-EE2B9847D7D0}"/>
              </a:ext>
            </a:extLst>
          </p:cNvPr>
          <p:cNvSpPr/>
          <p:nvPr/>
        </p:nvSpPr>
        <p:spPr>
          <a:xfrm>
            <a:off x="-16794" y="351027"/>
            <a:ext cx="10381132"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6794" y="351027"/>
            <a:ext cx="10381132" cy="914400"/>
          </a:xfrm>
          <a:prstGeom prst="rect">
            <a:avLst/>
          </a:prstGeom>
          <a:noFill/>
        </p:spPr>
        <p:txBody>
          <a:bodyPr anchor="ctr"/>
          <a:lstStyle>
            <a:lvl1pPr marL="342900">
              <a:defRPr>
                <a:solidFill>
                  <a:schemeClr val="bg1"/>
                </a:solidFill>
                <a:latin typeface="Helvetica Condensed"/>
              </a:defRPr>
            </a:lvl1pPr>
          </a:lstStyle>
          <a:p>
            <a:r>
              <a:rPr lang="en-US"/>
              <a:t>Click to edit Master title style</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193" y="6006952"/>
            <a:ext cx="2582008" cy="719517"/>
          </a:xfrm>
          <a:prstGeom prst="rect">
            <a:avLst/>
          </a:prstGeom>
        </p:spPr>
      </p:pic>
    </p:spTree>
    <p:extLst>
      <p:ext uri="{BB962C8B-B14F-4D97-AF65-F5344CB8AC3E}">
        <p14:creationId xmlns:p14="http://schemas.microsoft.com/office/powerpoint/2010/main" val="313009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12192000" cy="534526"/>
          </a:xfrm>
          <a:prstGeom prst="rect">
            <a:avLst/>
          </a:prstGeom>
          <a:solidFill>
            <a:srgbClr val="ACA39A"/>
          </a:solidFill>
        </p:spPr>
        <p:txBody>
          <a:bodyPr anchor="ctr">
            <a:noAutofit/>
          </a:bodyPr>
          <a:lstStyle>
            <a:lvl1pPr marL="342900">
              <a:defRPr sz="2100">
                <a:solidFill>
                  <a:schemeClr val="bg1"/>
                </a:solidFill>
                <a:latin typeface="Helvetica Condensed"/>
              </a:defRPr>
            </a:lvl1pPr>
          </a:lstStyle>
          <a:p>
            <a:r>
              <a:rPr lang="en-US"/>
              <a:t>Click to edit Master title style</a:t>
            </a:r>
            <a:endParaRPr lang="en-US" dirty="0"/>
          </a:p>
        </p:txBody>
      </p:sp>
      <p:sp>
        <p:nvSpPr>
          <p:cNvPr id="3" name="Content Placeholder 2"/>
          <p:cNvSpPr>
            <a:spLocks noGrp="1"/>
          </p:cNvSpPr>
          <p:nvPr>
            <p:ph idx="1"/>
          </p:nvPr>
        </p:nvSpPr>
        <p:spPr>
          <a:xfrm>
            <a:off x="838200" y="1054511"/>
            <a:ext cx="10515600" cy="4807974"/>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356358"/>
            <a:ext cx="2743200" cy="365125"/>
          </a:xfrm>
          <a:prstGeom prst="rect">
            <a:avLst/>
          </a:prstGeom>
        </p:spPr>
        <p:txBody>
          <a:bodyPr/>
          <a:lstStyle/>
          <a:p>
            <a:fld id="{E65E9491-949D-4373-B855-1966587A43AC}" type="slidenum">
              <a:rPr lang="en-US" smtClean="0"/>
              <a:t>‹#›</a:t>
            </a:fld>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193" y="6006952"/>
            <a:ext cx="2658208" cy="719517"/>
          </a:xfrm>
          <a:prstGeom prst="rect">
            <a:avLst/>
          </a:prstGeom>
        </p:spPr>
      </p:pic>
    </p:spTree>
    <p:extLst>
      <p:ext uri="{BB962C8B-B14F-4D97-AF65-F5344CB8AC3E}">
        <p14:creationId xmlns:p14="http://schemas.microsoft.com/office/powerpoint/2010/main" val="288747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dirty="0"/>
          </a:p>
        </p:txBody>
      </p:sp>
    </p:spTree>
    <p:extLst>
      <p:ext uri="{BB962C8B-B14F-4D97-AF65-F5344CB8AC3E}">
        <p14:creationId xmlns:p14="http://schemas.microsoft.com/office/powerpoint/2010/main" val="56568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1950">
                <a:solidFill>
                  <a:schemeClr val="tx2"/>
                </a:solidFill>
              </a:defRPr>
            </a:lvl1pPr>
            <a:lvl2pPr marL="500634" indent="-214313">
              <a:buClr>
                <a:srgbClr val="D70D17"/>
              </a:buClr>
              <a:buSzPct val="130000"/>
              <a:buFont typeface="Calibri" panose="020F0502020204030204" pitchFamily="34" charset="0"/>
              <a:buChar char="‐"/>
              <a:defRPr sz="1650">
                <a:solidFill>
                  <a:schemeClr val="tx2"/>
                </a:solidFill>
              </a:defRPr>
            </a:lvl2pPr>
            <a:lvl3pPr marL="665226" indent="-171450">
              <a:buClr>
                <a:srgbClr val="D70D17"/>
              </a:buClr>
              <a:buFont typeface="Arial" panose="020B0604020202020204" pitchFamily="34" charset="0"/>
              <a:buChar char="•"/>
              <a:defRPr sz="1500">
                <a:solidFill>
                  <a:schemeClr val="tx2"/>
                </a:solidFill>
              </a:defRPr>
            </a:lvl3pPr>
            <a:lvl4pPr marL="857250" indent="-171450">
              <a:buClr>
                <a:srgbClr val="D70D17"/>
              </a:buClr>
              <a:buSzPct val="90000"/>
              <a:buFont typeface="Wingdings" panose="05000000000000000000" pitchFamily="2" charset="2"/>
              <a:buChar char="§"/>
              <a:defRPr sz="1350">
                <a:solidFill>
                  <a:schemeClr val="tx2"/>
                </a:solidFill>
              </a:defRPr>
            </a:lvl4pPr>
            <a:lvl5pPr>
              <a:buClr>
                <a:srgbClr val="D70D17"/>
              </a:buClr>
              <a:defRPr sz="1200">
                <a:solidFill>
                  <a:schemeClr val="tx2"/>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1094748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47330"/>
            <a:ext cx="9144000" cy="1006474"/>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45880"/>
            <a:ext cx="9144000" cy="10541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DF048EB-BE76-452F-ADA6-A6D493910631}" type="datetime1">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3528-208B-4682-8947-E9A815BFE1E8}" type="slidenum">
              <a:rPr lang="en-US" smtClean="0"/>
              <a:t>‹#›</a:t>
            </a:fld>
            <a:endParaRPr lang="en-US"/>
          </a:p>
        </p:txBody>
      </p:sp>
      <p:pic>
        <p:nvPicPr>
          <p:cNvPr id="8" name="Picture 2" descr="C:\Users\jamieson\Desktop\Copy of NJBPU PP.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889" b="7078"/>
          <a:stretch/>
        </p:blipFill>
        <p:spPr bwMode="auto">
          <a:xfrm>
            <a:off x="0" y="357982"/>
            <a:ext cx="12192000" cy="19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2525" b="17098"/>
          <a:stretch/>
        </p:blipFill>
        <p:spPr>
          <a:xfrm>
            <a:off x="7467600" y="152549"/>
            <a:ext cx="4724400" cy="570492"/>
          </a:xfrm>
          <a:prstGeom prst="rect">
            <a:avLst/>
          </a:prstGeom>
        </p:spPr>
      </p:pic>
    </p:spTree>
    <p:extLst>
      <p:ext uri="{BB962C8B-B14F-4D97-AF65-F5344CB8AC3E}">
        <p14:creationId xmlns:p14="http://schemas.microsoft.com/office/powerpoint/2010/main" val="31323685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10515600" cy="323405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460858"/>
            <a:ext cx="2743200" cy="365125"/>
          </a:xfrm>
        </p:spPr>
        <p:txBody>
          <a:bodyPr/>
          <a:lstStyle/>
          <a:p>
            <a:fld id="{BE40F24E-C176-40B2-9CDE-4EF64F0D9221}" type="datetime1">
              <a:rPr lang="en-US" smtClean="0"/>
              <a:t>9/6/2022</a:t>
            </a:fld>
            <a:endParaRPr lang="en-US"/>
          </a:p>
        </p:txBody>
      </p:sp>
      <p:sp>
        <p:nvSpPr>
          <p:cNvPr id="5" name="Footer Placeholder 4"/>
          <p:cNvSpPr>
            <a:spLocks noGrp="1"/>
          </p:cNvSpPr>
          <p:nvPr>
            <p:ph type="ftr" sz="quarter" idx="11"/>
          </p:nvPr>
        </p:nvSpPr>
        <p:spPr>
          <a:xfrm>
            <a:off x="4038600" y="6460858"/>
            <a:ext cx="4114800" cy="365125"/>
          </a:xfrm>
        </p:spPr>
        <p:txBody>
          <a:bodyPr/>
          <a:lstStyle/>
          <a:p>
            <a:endParaRPr lang="en-US"/>
          </a:p>
        </p:txBody>
      </p:sp>
      <p:sp>
        <p:nvSpPr>
          <p:cNvPr id="6" name="Slide Number Placeholder 5"/>
          <p:cNvSpPr>
            <a:spLocks noGrp="1"/>
          </p:cNvSpPr>
          <p:nvPr>
            <p:ph type="sldNum" sz="quarter" idx="12"/>
          </p:nvPr>
        </p:nvSpPr>
        <p:spPr>
          <a:xfrm>
            <a:off x="8610600" y="6460858"/>
            <a:ext cx="2743200" cy="365125"/>
          </a:xfrm>
        </p:spPr>
        <p:txBody>
          <a:bodyPr/>
          <a:lstStyle/>
          <a:p>
            <a:fld id="{FF503528-208B-4682-8947-E9A815BFE1E8}"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33675680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800095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574471"/>
            <a:ext cx="10515600" cy="1988004"/>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F640C3BF-4EDA-46FF-B700-70E31CA16109}" type="datetime1">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03528-208B-4682-8947-E9A815BFE1E8}" type="slidenum">
              <a:rPr lang="en-US" smtClean="0"/>
              <a:t>‹#›</a:t>
            </a:fld>
            <a:endParaRPr lang="en-US"/>
          </a:p>
        </p:txBody>
      </p:sp>
      <p:pic>
        <p:nvPicPr>
          <p:cNvPr id="7" name="Picture 2" descr="C:\Users\jamieson\Desktop\Copy of NJBPU PP.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4889" b="7078"/>
          <a:stretch/>
        </p:blipFill>
        <p:spPr bwMode="auto">
          <a:xfrm>
            <a:off x="0" y="357982"/>
            <a:ext cx="12192000" cy="19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236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31121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311213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452142"/>
            <a:ext cx="2743200" cy="365125"/>
          </a:xfrm>
        </p:spPr>
        <p:txBody>
          <a:bodyPr/>
          <a:lstStyle/>
          <a:p>
            <a:fld id="{7CFA7A9D-2414-47D3-ABB5-5999894DEAEA}" type="datetime1">
              <a:rPr lang="en-US" smtClean="0"/>
              <a:t>9/6/2022</a:t>
            </a:fld>
            <a:endParaRPr lang="en-US"/>
          </a:p>
        </p:txBody>
      </p:sp>
      <p:sp>
        <p:nvSpPr>
          <p:cNvPr id="6" name="Footer Placeholder 5"/>
          <p:cNvSpPr>
            <a:spLocks noGrp="1"/>
          </p:cNvSpPr>
          <p:nvPr>
            <p:ph type="ftr" sz="quarter" idx="11"/>
          </p:nvPr>
        </p:nvSpPr>
        <p:spPr>
          <a:xfrm>
            <a:off x="4038600" y="6452142"/>
            <a:ext cx="4114800" cy="365125"/>
          </a:xfrm>
        </p:spPr>
        <p:txBody>
          <a:bodyPr/>
          <a:lstStyle/>
          <a:p>
            <a:endParaRPr lang="en-US"/>
          </a:p>
        </p:txBody>
      </p:sp>
      <p:sp>
        <p:nvSpPr>
          <p:cNvPr id="7" name="Slide Number Placeholder 6"/>
          <p:cNvSpPr>
            <a:spLocks noGrp="1"/>
          </p:cNvSpPr>
          <p:nvPr>
            <p:ph type="sldNum" sz="quarter" idx="12"/>
          </p:nvPr>
        </p:nvSpPr>
        <p:spPr>
          <a:xfrm>
            <a:off x="8610600" y="6452142"/>
            <a:ext cx="2743200" cy="365125"/>
          </a:xfrm>
        </p:spPr>
        <p:txBody>
          <a:bodyPr/>
          <a:lstStyle/>
          <a:p>
            <a:fld id="{FF503528-208B-4682-8947-E9A815BFE1E8}"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16134609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452149"/>
            <a:ext cx="2743200" cy="365125"/>
          </a:xfrm>
        </p:spPr>
        <p:txBody>
          <a:bodyPr/>
          <a:lstStyle/>
          <a:p>
            <a:fld id="{22DDB617-EF65-43C6-94C0-7B77392087F2}" type="datetime1">
              <a:rPr lang="en-US" smtClean="0"/>
              <a:t>9/6/2022</a:t>
            </a:fld>
            <a:endParaRPr lang="en-US"/>
          </a:p>
        </p:txBody>
      </p:sp>
      <p:sp>
        <p:nvSpPr>
          <p:cNvPr id="4" name="Footer Placeholder 3"/>
          <p:cNvSpPr>
            <a:spLocks noGrp="1"/>
          </p:cNvSpPr>
          <p:nvPr>
            <p:ph type="ftr" sz="quarter" idx="11"/>
          </p:nvPr>
        </p:nvSpPr>
        <p:spPr>
          <a:xfrm>
            <a:off x="4038600" y="6452149"/>
            <a:ext cx="4114800" cy="365125"/>
          </a:xfrm>
        </p:spPr>
        <p:txBody>
          <a:bodyPr/>
          <a:lstStyle/>
          <a:p>
            <a:endParaRPr lang="en-US"/>
          </a:p>
        </p:txBody>
      </p:sp>
      <p:sp>
        <p:nvSpPr>
          <p:cNvPr id="5" name="Slide Number Placeholder 4"/>
          <p:cNvSpPr>
            <a:spLocks noGrp="1"/>
          </p:cNvSpPr>
          <p:nvPr>
            <p:ph type="sldNum" sz="quarter" idx="12"/>
          </p:nvPr>
        </p:nvSpPr>
        <p:spPr>
          <a:xfrm>
            <a:off x="8610600" y="6452149"/>
            <a:ext cx="2743200" cy="365125"/>
          </a:xfrm>
        </p:spPr>
        <p:txBody>
          <a:bodyPr/>
          <a:lstStyle/>
          <a:p>
            <a:fld id="{FF503528-208B-4682-8947-E9A815BFE1E8}" type="slidenum">
              <a:rPr lang="en-US" smtClean="0"/>
              <a:t>‹#›</a:t>
            </a:fld>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15194741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452149"/>
            <a:ext cx="2743200" cy="365125"/>
          </a:xfrm>
        </p:spPr>
        <p:txBody>
          <a:bodyPr/>
          <a:lstStyle/>
          <a:p>
            <a:fld id="{1BDD5FA8-680F-471D-9AE1-3F999C321BA0}" type="datetime1">
              <a:rPr lang="en-US" smtClean="0"/>
              <a:t>9/6/2022</a:t>
            </a:fld>
            <a:endParaRPr lang="en-US"/>
          </a:p>
        </p:txBody>
      </p:sp>
      <p:sp>
        <p:nvSpPr>
          <p:cNvPr id="3" name="Footer Placeholder 2"/>
          <p:cNvSpPr>
            <a:spLocks noGrp="1"/>
          </p:cNvSpPr>
          <p:nvPr>
            <p:ph type="ftr" sz="quarter" idx="11"/>
          </p:nvPr>
        </p:nvSpPr>
        <p:spPr>
          <a:xfrm>
            <a:off x="4038600" y="6452149"/>
            <a:ext cx="4114800" cy="365125"/>
          </a:xfrm>
        </p:spPr>
        <p:txBody>
          <a:bodyPr/>
          <a:lstStyle/>
          <a:p>
            <a:endParaRPr lang="en-US"/>
          </a:p>
        </p:txBody>
      </p:sp>
      <p:sp>
        <p:nvSpPr>
          <p:cNvPr id="4" name="Slide Number Placeholder 3"/>
          <p:cNvSpPr>
            <a:spLocks noGrp="1"/>
          </p:cNvSpPr>
          <p:nvPr>
            <p:ph type="sldNum" sz="quarter" idx="12"/>
          </p:nvPr>
        </p:nvSpPr>
        <p:spPr>
          <a:xfrm>
            <a:off x="8610600" y="6452149"/>
            <a:ext cx="2743200" cy="365125"/>
          </a:xfrm>
        </p:spPr>
        <p:txBody>
          <a:bodyPr/>
          <a:lstStyle/>
          <a:p>
            <a:fld id="{FF503528-208B-4682-8947-E9A815BFE1E8}"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40378943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217487" y="569415"/>
            <a:ext cx="4154215" cy="54569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10"/>
          <p:cNvGrpSpPr>
            <a:grpSpLocks/>
          </p:cNvGrpSpPr>
          <p:nvPr userDrawn="1"/>
        </p:nvGrpSpPr>
        <p:grpSpPr bwMode="auto">
          <a:xfrm>
            <a:off x="533400" y="120152"/>
            <a:ext cx="1474788" cy="1495425"/>
            <a:chOff x="964157" y="43410"/>
            <a:chExt cx="1931443" cy="1957366"/>
          </a:xfrm>
        </p:grpSpPr>
        <p:sp>
          <p:nvSpPr>
            <p:cNvPr id="10" name="Oval 9"/>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2" name="Title 1"/>
          <p:cNvSpPr>
            <a:spLocks noGrp="1"/>
          </p:cNvSpPr>
          <p:nvPr>
            <p:ph type="title"/>
          </p:nvPr>
        </p:nvSpPr>
        <p:spPr>
          <a:xfrm>
            <a:off x="314371" y="1793966"/>
            <a:ext cx="3929458" cy="1173876"/>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450080" y="569415"/>
            <a:ext cx="7315200" cy="54569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14371" y="3048000"/>
            <a:ext cx="3929458" cy="2820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2BCE1243-0701-4A77-9182-6B37D6F85645}" type="datetime1">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03528-208B-4682-8947-E9A815BFE1E8}" type="slidenum">
              <a:rPr lang="en-US" smtClean="0"/>
              <a:t>‹#›</a:t>
            </a:fld>
            <a:endParaRPr lang="en-US"/>
          </a:p>
        </p:txBody>
      </p:sp>
    </p:spTree>
    <p:extLst>
      <p:ext uri="{BB962C8B-B14F-4D97-AF65-F5344CB8AC3E}">
        <p14:creationId xmlns:p14="http://schemas.microsoft.com/office/powerpoint/2010/main" val="21384069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fld id="{B7D99A6F-9439-48E0-AB96-B4142914E2C3}" type="datetime1">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03528-208B-4682-8947-E9A815BFE1E8}" type="slidenum">
              <a:rPr lang="en-US" smtClean="0"/>
              <a:t>‹#›</a:t>
            </a:fld>
            <a:endParaRPr lang="en-US"/>
          </a:p>
        </p:txBody>
      </p:sp>
      <p:sp>
        <p:nvSpPr>
          <p:cNvPr id="14" name="Rectangle 13"/>
          <p:cNvSpPr/>
          <p:nvPr userDrawn="1"/>
        </p:nvSpPr>
        <p:spPr>
          <a:xfrm>
            <a:off x="217487" y="569415"/>
            <a:ext cx="4154215" cy="54569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 name="Group 10"/>
          <p:cNvGrpSpPr>
            <a:grpSpLocks/>
          </p:cNvGrpSpPr>
          <p:nvPr userDrawn="1"/>
        </p:nvGrpSpPr>
        <p:grpSpPr bwMode="auto">
          <a:xfrm>
            <a:off x="533400" y="120152"/>
            <a:ext cx="1474788" cy="1495425"/>
            <a:chOff x="964157" y="43410"/>
            <a:chExt cx="1931443" cy="1957366"/>
          </a:xfrm>
        </p:grpSpPr>
        <p:sp>
          <p:nvSpPr>
            <p:cNvPr id="16" name="Oval 15"/>
            <p:cNvSpPr/>
            <p:nvPr/>
          </p:nvSpPr>
          <p:spPr>
            <a:xfrm>
              <a:off x="964157" y="43410"/>
              <a:ext cx="1931443" cy="19573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69" y="152784"/>
              <a:ext cx="1738618" cy="1738618"/>
            </a:xfrm>
            <a:prstGeom prst="ellipse">
              <a:avLst/>
            </a:prstGeom>
          </p:spPr>
        </p:pic>
      </p:grpSp>
      <p:sp>
        <p:nvSpPr>
          <p:cNvPr id="18" name="Title 1"/>
          <p:cNvSpPr>
            <a:spLocks noGrp="1"/>
          </p:cNvSpPr>
          <p:nvPr>
            <p:ph type="title"/>
          </p:nvPr>
        </p:nvSpPr>
        <p:spPr>
          <a:xfrm>
            <a:off x="314371" y="1793966"/>
            <a:ext cx="3929458" cy="1173876"/>
          </a:xfrm>
        </p:spPr>
        <p:txBody>
          <a:bodyPr anchor="b"/>
          <a:lstStyle>
            <a:lvl1pPr>
              <a:defRPr sz="3200"/>
            </a:lvl1pPr>
          </a:lstStyle>
          <a:p>
            <a:r>
              <a:rPr lang="en-US" dirty="0" smtClean="0"/>
              <a:t>Click to edit Master title style</a:t>
            </a:r>
            <a:endParaRPr lang="en-US" dirty="0"/>
          </a:p>
        </p:txBody>
      </p:sp>
      <p:sp>
        <p:nvSpPr>
          <p:cNvPr id="19" name="Text Placeholder 3"/>
          <p:cNvSpPr>
            <a:spLocks noGrp="1"/>
          </p:cNvSpPr>
          <p:nvPr>
            <p:ph type="body" sz="half" idx="2"/>
          </p:nvPr>
        </p:nvSpPr>
        <p:spPr>
          <a:xfrm>
            <a:off x="314371" y="3048000"/>
            <a:ext cx="3929458" cy="2820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41053539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31818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460855"/>
            <a:ext cx="2743200" cy="365125"/>
          </a:xfrm>
        </p:spPr>
        <p:txBody>
          <a:bodyPr/>
          <a:lstStyle/>
          <a:p>
            <a:fld id="{2F49F238-BA82-47FF-972D-E84343A61443}" type="datetime1">
              <a:rPr lang="en-US" smtClean="0"/>
              <a:t>9/6/2022</a:t>
            </a:fld>
            <a:endParaRPr lang="en-US"/>
          </a:p>
        </p:txBody>
      </p:sp>
      <p:sp>
        <p:nvSpPr>
          <p:cNvPr id="5" name="Footer Placeholder 4"/>
          <p:cNvSpPr>
            <a:spLocks noGrp="1"/>
          </p:cNvSpPr>
          <p:nvPr>
            <p:ph type="ftr" sz="quarter" idx="11"/>
          </p:nvPr>
        </p:nvSpPr>
        <p:spPr>
          <a:xfrm>
            <a:off x="4038600" y="6460855"/>
            <a:ext cx="4114800" cy="365125"/>
          </a:xfrm>
        </p:spPr>
        <p:txBody>
          <a:bodyPr/>
          <a:lstStyle/>
          <a:p>
            <a:endParaRPr lang="en-US"/>
          </a:p>
        </p:txBody>
      </p:sp>
      <p:sp>
        <p:nvSpPr>
          <p:cNvPr id="6" name="Slide Number Placeholder 5"/>
          <p:cNvSpPr>
            <a:spLocks noGrp="1"/>
          </p:cNvSpPr>
          <p:nvPr>
            <p:ph type="sldNum" sz="quarter" idx="12"/>
          </p:nvPr>
        </p:nvSpPr>
        <p:spPr>
          <a:xfrm>
            <a:off x="8610600" y="6460855"/>
            <a:ext cx="2743200" cy="365125"/>
          </a:xfrm>
        </p:spPr>
        <p:txBody>
          <a:bodyPr/>
          <a:lstStyle/>
          <a:p>
            <a:fld id="{FF503528-208B-4682-8947-E9A815BFE1E8}"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5559020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4677138"/>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46771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452148"/>
            <a:ext cx="2743200" cy="365125"/>
          </a:xfrm>
        </p:spPr>
        <p:txBody>
          <a:bodyPr/>
          <a:lstStyle/>
          <a:p>
            <a:fld id="{25F67B89-E780-4F4C-BDB4-6BD8E2383CB9}" type="datetime1">
              <a:rPr lang="en-US" smtClean="0"/>
              <a:t>9/6/2022</a:t>
            </a:fld>
            <a:endParaRPr lang="en-US"/>
          </a:p>
        </p:txBody>
      </p:sp>
      <p:sp>
        <p:nvSpPr>
          <p:cNvPr id="5" name="Footer Placeholder 4"/>
          <p:cNvSpPr>
            <a:spLocks noGrp="1"/>
          </p:cNvSpPr>
          <p:nvPr>
            <p:ph type="ftr" sz="quarter" idx="11"/>
          </p:nvPr>
        </p:nvSpPr>
        <p:spPr>
          <a:xfrm>
            <a:off x="4038600" y="6452148"/>
            <a:ext cx="4114800" cy="365125"/>
          </a:xfrm>
        </p:spPr>
        <p:txBody>
          <a:bodyPr/>
          <a:lstStyle/>
          <a:p>
            <a:endParaRPr lang="en-US"/>
          </a:p>
        </p:txBody>
      </p:sp>
      <p:sp>
        <p:nvSpPr>
          <p:cNvPr id="6" name="Slide Number Placeholder 5"/>
          <p:cNvSpPr>
            <a:spLocks noGrp="1"/>
          </p:cNvSpPr>
          <p:nvPr>
            <p:ph type="sldNum" sz="quarter" idx="12"/>
          </p:nvPr>
        </p:nvSpPr>
        <p:spPr>
          <a:xfrm>
            <a:off x="8610600" y="6452148"/>
            <a:ext cx="2743200" cy="365125"/>
          </a:xfrm>
        </p:spPr>
        <p:txBody>
          <a:bodyPr/>
          <a:lstStyle/>
          <a:p>
            <a:fld id="{FF503528-208B-4682-8947-E9A815BFE1E8}"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5377" b="8333"/>
          <a:stretch/>
        </p:blipFill>
        <p:spPr bwMode="auto">
          <a:xfrm>
            <a:off x="0" y="5120640"/>
            <a:ext cx="12192000" cy="1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457200" y="5718275"/>
            <a:ext cx="3240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en-US" sz="1400">
                <a:solidFill>
                  <a:schemeClr val="bg1"/>
                </a:solidFill>
                <a:latin typeface="Arial Black" pitchFamily="34" charset="0"/>
              </a:rPr>
              <a:t>www.nj.gov/bpu</a:t>
            </a:r>
          </a:p>
        </p:txBody>
      </p:sp>
    </p:spTree>
    <p:extLst>
      <p:ext uri="{BB962C8B-B14F-4D97-AF65-F5344CB8AC3E}">
        <p14:creationId xmlns:p14="http://schemas.microsoft.com/office/powerpoint/2010/main" val="28489999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2012225"/>
            <a:ext cx="10515600" cy="1325563"/>
          </a:xfrm>
          <a:prstGeom prst="rect">
            <a:avLst/>
          </a:prstGeom>
          <a:solidFill>
            <a:schemeClr val="bg1"/>
          </a:solidFill>
        </p:spPr>
        <p:txBody>
          <a:bodyPr anchor="ctr"/>
          <a:lstStyle>
            <a:lvl1pPr marL="342900">
              <a:defRPr b="1">
                <a:solidFill>
                  <a:schemeClr val="tx1"/>
                </a:solidFill>
                <a:latin typeface="Helvetica Condensed"/>
                <a:ea typeface="Helvetica Neue" panose="02000206000000020004" pitchFamily="2"/>
              </a:defRPr>
            </a:lvl1pPr>
          </a:lstStyle>
          <a:p>
            <a:r>
              <a:rPr lang="en-US" sz="3300" dirty="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989" t="180" r="22647" b="24148"/>
          <a:stretch/>
        </p:blipFill>
        <p:spPr>
          <a:xfrm>
            <a:off x="-23027" y="0"/>
            <a:ext cx="12210197" cy="68580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userDrawn="1"/>
        </p:nvSpPr>
        <p:spPr>
          <a:xfrm>
            <a:off x="-50883" y="2232825"/>
            <a:ext cx="12242883" cy="13255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lvl="0" algn="l"/>
            <a:r>
              <a:rPr lang="en-US" sz="3300" b="1" dirty="0">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10447491" y="2570220"/>
            <a:ext cx="2711356" cy="1477328"/>
          </a:xfrm>
          <a:prstGeom prst="rect">
            <a:avLst/>
          </a:prstGeom>
          <a:noFill/>
        </p:spPr>
        <p:txBody>
          <a:bodyPr wrap="square" rtlCol="0">
            <a:spAutoFit/>
          </a:bodyPr>
          <a:lstStyle/>
          <a:p>
            <a:r>
              <a:rPr lang="en-US" sz="9000" b="1" dirty="0">
                <a:solidFill>
                  <a:srgbClr val="EAAA00">
                    <a:alpha val="7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3544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169372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226349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419295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98366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41692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99611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7D37AB-F57F-4CC5-9560-CBE31A4A3BC7}" type="datetimeFigureOut">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016B8-2D61-44B0-98E6-0E58CE7D65FD}" type="slidenum">
              <a:rPr lang="en-US" smtClean="0"/>
              <a:t>‹#›</a:t>
            </a:fld>
            <a:endParaRPr lang="en-US" dirty="0"/>
          </a:p>
        </p:txBody>
      </p:sp>
    </p:spTree>
    <p:extLst>
      <p:ext uri="{BB962C8B-B14F-4D97-AF65-F5344CB8AC3E}">
        <p14:creationId xmlns:p14="http://schemas.microsoft.com/office/powerpoint/2010/main" val="202545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D37AB-F57F-4CC5-9560-CBE31A4A3BC7}" type="datetimeFigureOut">
              <a:rPr lang="en-US" smtClean="0"/>
              <a:t>9/6/2022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016B8-2D61-44B0-98E6-0E58CE7D65FD}" type="slidenum">
              <a:rPr lang="en-US" smtClean="0"/>
              <a:t>‹#›</a:t>
            </a:fld>
            <a:endParaRPr lang="en-US" dirty="0"/>
          </a:p>
        </p:txBody>
      </p:sp>
    </p:spTree>
    <p:extLst>
      <p:ext uri="{BB962C8B-B14F-4D97-AF65-F5344CB8AC3E}">
        <p14:creationId xmlns:p14="http://schemas.microsoft.com/office/powerpoint/2010/main" val="351730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dirty="0"/>
          </a:p>
        </p:txBody>
      </p:sp>
    </p:spTree>
    <p:extLst>
      <p:ext uri="{BB962C8B-B14F-4D97-AF65-F5344CB8AC3E}">
        <p14:creationId xmlns:p14="http://schemas.microsoft.com/office/powerpoint/2010/main" val="2951765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B5BED-4DF3-4BD1-BE85-B1718EBD1C2B}" type="datetime1">
              <a:rPr lang="en-US" smtClean="0"/>
              <a:t>9/6/2022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03528-208B-4682-8947-E9A815BFE1E8}" type="slidenum">
              <a:rPr lang="en-US" smtClean="0"/>
              <a:t>‹#›</a:t>
            </a:fld>
            <a:endParaRPr lang="en-US"/>
          </a:p>
        </p:txBody>
      </p:sp>
    </p:spTree>
    <p:extLst>
      <p:ext uri="{BB962C8B-B14F-4D97-AF65-F5344CB8AC3E}">
        <p14:creationId xmlns:p14="http://schemas.microsoft.com/office/powerpoint/2010/main" val="16367414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proofpoint.com/v2/url?u=https-3A__support.zoom.us_hc_en-2Dus_articles_205566129&amp;d=DwMFAw&amp;c=euGZstcaTDllvimEN8b7jXrwqOf-v5A_CdpgnVfiiMM&amp;r=4FnXcIATCXPOIG3YU8SlwlhxADGJql8juds5bdUr6Ko&amp;m=cDKN625O4SAmyugbQtiQftCYkN2hF3DkpkNSwKA4vI4&amp;s=uE8RXErfc5MOlle-ROOCtq-72DfS-Xa832coW26S-P8&amp;e="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s://www.nj.gov/bpu/newsroom/public/"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47330"/>
            <a:ext cx="9144000" cy="1006474"/>
          </a:xfrm>
        </p:spPr>
        <p:txBody>
          <a:bodyPr>
            <a:normAutofit fontScale="90000"/>
          </a:bodyPr>
          <a:lstStyle/>
          <a:p>
            <a:r>
              <a:rPr lang="en-US" dirty="0" smtClean="0"/>
              <a:t>BPU AMI Data Stakeholder Process Day 2</a:t>
            </a:r>
            <a:endParaRPr lang="en-US" dirty="0"/>
          </a:p>
        </p:txBody>
      </p:sp>
      <p:sp>
        <p:nvSpPr>
          <p:cNvPr id="3" name="Subtitle 2"/>
          <p:cNvSpPr>
            <a:spLocks noGrp="1"/>
          </p:cNvSpPr>
          <p:nvPr>
            <p:ph type="subTitle" idx="1"/>
          </p:nvPr>
        </p:nvSpPr>
        <p:spPr>
          <a:xfrm>
            <a:off x="1524000" y="3845880"/>
            <a:ext cx="9144000" cy="1054100"/>
          </a:xfrm>
        </p:spPr>
        <p:txBody>
          <a:bodyPr/>
          <a:lstStyle/>
          <a:p>
            <a:r>
              <a:rPr lang="en-US" dirty="0" smtClean="0"/>
              <a:t>Sept 6</a:t>
            </a:r>
            <a:r>
              <a:rPr lang="en-US" baseline="30000" dirty="0" smtClean="0"/>
              <a:t>th</a:t>
            </a:r>
            <a:r>
              <a:rPr lang="en-US" dirty="0" smtClean="0"/>
              <a:t> 2022   9AM – 1PM</a:t>
            </a:r>
            <a:endParaRPr lang="en-US" dirty="0"/>
          </a:p>
        </p:txBody>
      </p:sp>
      <p:sp>
        <p:nvSpPr>
          <p:cNvPr id="4" name="Rectangle 3"/>
          <p:cNvSpPr/>
          <p:nvPr/>
        </p:nvSpPr>
        <p:spPr>
          <a:xfrm>
            <a:off x="2499360" y="4715314"/>
            <a:ext cx="24160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apple-system"/>
                <a:ea typeface="+mn-ea"/>
                <a:cs typeface="+mn-cs"/>
              </a:rPr>
              <a:t>Oprysk, Christopher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7355840" y="4715314"/>
            <a:ext cx="185178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242424"/>
                </a:solidFill>
                <a:effectLst/>
                <a:uLnTx/>
                <a:uFillTx/>
                <a:latin typeface="-apple-system"/>
                <a:ea typeface="+mn-ea"/>
                <a:cs typeface="+mn-cs"/>
              </a:rPr>
              <a:t>Heitmann, Paul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3083350" y="5280719"/>
            <a:ext cx="1260975" cy="1346721"/>
          </a:xfrm>
          <a:prstGeom prst="rect">
            <a:avLst/>
          </a:prstGeom>
        </p:spPr>
      </p:pic>
      <p:pic>
        <p:nvPicPr>
          <p:cNvPr id="9" name="Picture 8"/>
          <p:cNvPicPr>
            <a:picLocks noChangeAspect="1"/>
          </p:cNvPicPr>
          <p:nvPr/>
        </p:nvPicPr>
        <p:blipFill>
          <a:blip r:embed="rId3"/>
          <a:stretch>
            <a:fillRect/>
          </a:stretch>
        </p:blipFill>
        <p:spPr>
          <a:xfrm>
            <a:off x="7677497" y="5280719"/>
            <a:ext cx="1178510" cy="1274065"/>
          </a:xfrm>
          <a:prstGeom prst="rect">
            <a:avLst/>
          </a:prstGeom>
        </p:spPr>
      </p:pic>
    </p:spTree>
    <p:extLst>
      <p:ext uri="{BB962C8B-B14F-4D97-AF65-F5344CB8AC3E}">
        <p14:creationId xmlns:p14="http://schemas.microsoft.com/office/powerpoint/2010/main" val="540351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8. Billing Statements</a:t>
            </a:r>
            <a:endParaRPr lang="en-US" sz="4000" dirty="0"/>
          </a:p>
        </p:txBody>
      </p:sp>
      <p:sp>
        <p:nvSpPr>
          <p:cNvPr id="3" name="Slide Number Placeholder 2"/>
          <p:cNvSpPr>
            <a:spLocks noGrp="1"/>
          </p:cNvSpPr>
          <p:nvPr>
            <p:ph type="sldNum" sz="quarter" idx="12"/>
          </p:nvPr>
        </p:nvSpPr>
        <p:spPr/>
        <p:txBody>
          <a:bodyPr/>
          <a:lstStyle/>
          <a:p>
            <a:fld id="{FF503528-208B-4682-8947-E9A815BFE1E8}" type="slidenum">
              <a:rPr lang="en-US" smtClean="0"/>
              <a:t>10</a:t>
            </a:fld>
            <a:endParaRPr lang="en-US"/>
          </a:p>
        </p:txBody>
      </p:sp>
      <p:sp>
        <p:nvSpPr>
          <p:cNvPr id="4" name="TextBox 3"/>
          <p:cNvSpPr txBox="1"/>
          <p:nvPr/>
        </p:nvSpPr>
        <p:spPr>
          <a:xfrm>
            <a:off x="2121988" y="2666663"/>
            <a:ext cx="7772400" cy="1554272"/>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Estimated meter reads can be inaccurate and misleading, requiring complex downstream true ups and higher volume of costly customer resolution calls.</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Peak Load contribution is an increasingly relevant data point that can be used by customers to anticipate and manage their energy costs.</a:t>
            </a:r>
          </a:p>
        </p:txBody>
      </p:sp>
      <p:sp>
        <p:nvSpPr>
          <p:cNvPr id="5" name="TextBox 4"/>
          <p:cNvSpPr txBox="1"/>
          <p:nvPr/>
        </p:nvSpPr>
        <p:spPr>
          <a:xfrm>
            <a:off x="3962339" y="1861483"/>
            <a:ext cx="4091698" cy="461665"/>
          </a:xfrm>
          <a:prstGeom prst="rect">
            <a:avLst/>
          </a:prstGeom>
          <a:noFill/>
        </p:spPr>
        <p:txBody>
          <a:bodyPr wrap="none" rtlCol="0">
            <a:spAutoFit/>
          </a:bodyPr>
          <a:lstStyle/>
          <a:p>
            <a:r>
              <a:rPr lang="en-US" sz="2400" u="sng" dirty="0" smtClean="0">
                <a:latin typeface="Arial" panose="020B0604020202020204" pitchFamily="34" charset="0"/>
                <a:cs typeface="Arial" panose="020B0604020202020204" pitchFamily="34" charset="0"/>
              </a:rPr>
              <a:t>WHY IS THIS IMPORTANT?</a:t>
            </a:r>
            <a:endParaRPr lang="en-US"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10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Format of Data Sharing</a:t>
            </a:r>
            <a:endParaRPr lang="en-US" dirty="0"/>
          </a:p>
        </p:txBody>
      </p:sp>
      <p:sp>
        <p:nvSpPr>
          <p:cNvPr id="3" name="Content Placeholder 2"/>
          <p:cNvSpPr>
            <a:spLocks noGrp="1"/>
          </p:cNvSpPr>
          <p:nvPr>
            <p:ph idx="1"/>
          </p:nvPr>
        </p:nvSpPr>
        <p:spPr/>
        <p:txBody>
          <a:bodyPr>
            <a:normAutofit/>
          </a:bodyPr>
          <a:lstStyle/>
          <a:p>
            <a:r>
              <a:rPr lang="en-US" dirty="0" smtClean="0"/>
              <a:t>EDCs will provide AMI Data via web portals through transfer of flat files (batch CSV or Tab-delimited files).</a:t>
            </a:r>
          </a:p>
          <a:p>
            <a:r>
              <a:rPr lang="en-US" dirty="0" smtClean="0"/>
              <a:t>EDCs will provide customer data to approved third parties no longer than 60 seconds after customer designates the authorization.</a:t>
            </a:r>
          </a:p>
          <a:p>
            <a:r>
              <a:rPr lang="en-US" dirty="0" smtClean="0"/>
              <a:t>EDCs shall ensure 99.5% uptime of GBC services and public reporting of uptime and performance metrics.</a:t>
            </a:r>
            <a:endParaRPr lang="en-US" dirty="0"/>
          </a:p>
        </p:txBody>
      </p:sp>
    </p:spTree>
    <p:extLst>
      <p:ext uri="{BB962C8B-B14F-4D97-AF65-F5344CB8AC3E}">
        <p14:creationId xmlns:p14="http://schemas.microsoft.com/office/powerpoint/2010/main" val="4064771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9. Format of Data Sharing</a:t>
            </a:r>
            <a:endParaRPr lang="en-US" sz="4000" dirty="0"/>
          </a:p>
        </p:txBody>
      </p:sp>
      <p:sp>
        <p:nvSpPr>
          <p:cNvPr id="3" name="Slide Number Placeholder 2"/>
          <p:cNvSpPr>
            <a:spLocks noGrp="1"/>
          </p:cNvSpPr>
          <p:nvPr>
            <p:ph type="sldNum" sz="quarter" idx="12"/>
          </p:nvPr>
        </p:nvSpPr>
        <p:spPr/>
        <p:txBody>
          <a:bodyPr/>
          <a:lstStyle/>
          <a:p>
            <a:fld id="{FF503528-208B-4682-8947-E9A815BFE1E8}" type="slidenum">
              <a:rPr lang="en-US" smtClean="0"/>
              <a:t>12</a:t>
            </a:fld>
            <a:endParaRPr lang="en-US"/>
          </a:p>
        </p:txBody>
      </p:sp>
      <p:sp>
        <p:nvSpPr>
          <p:cNvPr id="4" name="TextBox 3"/>
          <p:cNvSpPr txBox="1"/>
          <p:nvPr/>
        </p:nvSpPr>
        <p:spPr>
          <a:xfrm>
            <a:off x="2020389" y="2666663"/>
            <a:ext cx="7772400" cy="2539157"/>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Consistency of data reporting format assures the most efficient and scalable app “ecosystem” from third party providers.</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Flat file structures allow near universal import (ingest) of data into a wide variety of analytical tools.</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Fast data release response times to customer authorization removes “friction” from the solution development process and supports effective customer engagement. </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High availability of access to the data files creates trust and confidence. </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860740" y="1861483"/>
            <a:ext cx="4091698" cy="461665"/>
          </a:xfrm>
          <a:prstGeom prst="rect">
            <a:avLst/>
          </a:prstGeom>
          <a:noFill/>
        </p:spPr>
        <p:txBody>
          <a:bodyPr wrap="none" rtlCol="0">
            <a:spAutoFit/>
          </a:bodyPr>
          <a:lstStyle/>
          <a:p>
            <a:r>
              <a:rPr lang="en-US" sz="2400" u="sng" dirty="0" smtClean="0">
                <a:latin typeface="Arial" panose="020B0604020202020204" pitchFamily="34" charset="0"/>
                <a:cs typeface="Arial" panose="020B0604020202020204" pitchFamily="34" charset="0"/>
              </a:rPr>
              <a:t>WHY IS THIS IMPORTANT?</a:t>
            </a:r>
            <a:endParaRPr lang="en-US"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285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Emergency Responders Access</a:t>
            </a:r>
            <a:endParaRPr lang="en-US" dirty="0"/>
          </a:p>
        </p:txBody>
      </p:sp>
      <p:sp>
        <p:nvSpPr>
          <p:cNvPr id="3" name="Content Placeholder 2"/>
          <p:cNvSpPr>
            <a:spLocks noGrp="1"/>
          </p:cNvSpPr>
          <p:nvPr>
            <p:ph idx="1"/>
          </p:nvPr>
        </p:nvSpPr>
        <p:spPr/>
        <p:txBody>
          <a:bodyPr numCol="1">
            <a:normAutofit/>
          </a:bodyPr>
          <a:lstStyle/>
          <a:p>
            <a:r>
              <a:rPr lang="en-US" sz="2400" dirty="0" smtClean="0"/>
              <a:t>EDCs shall provide secure access for Emergency Responders to provide information that would provide vital situational awareness to support emergency response planning and operational activities.</a:t>
            </a:r>
          </a:p>
          <a:p>
            <a:r>
              <a:rPr lang="en-US" sz="2400" dirty="0" smtClean="0"/>
              <a:t>EDCs will provide real time local information during disasters to Emergency Responders.</a:t>
            </a:r>
          </a:p>
        </p:txBody>
      </p:sp>
    </p:spTree>
    <p:extLst>
      <p:ext uri="{BB962C8B-B14F-4D97-AF65-F5344CB8AC3E}">
        <p14:creationId xmlns:p14="http://schemas.microsoft.com/office/powerpoint/2010/main" val="2767202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 Emergency Responder Access</a:t>
            </a:r>
            <a:endParaRPr lang="en-US" sz="4000" dirty="0"/>
          </a:p>
        </p:txBody>
      </p:sp>
      <p:sp>
        <p:nvSpPr>
          <p:cNvPr id="3" name="Slide Number Placeholder 2"/>
          <p:cNvSpPr>
            <a:spLocks noGrp="1"/>
          </p:cNvSpPr>
          <p:nvPr>
            <p:ph type="sldNum" sz="quarter" idx="12"/>
          </p:nvPr>
        </p:nvSpPr>
        <p:spPr/>
        <p:txBody>
          <a:bodyPr/>
          <a:lstStyle/>
          <a:p>
            <a:fld id="{FF503528-208B-4682-8947-E9A815BFE1E8}" type="slidenum">
              <a:rPr lang="en-US" smtClean="0"/>
              <a:t>14</a:t>
            </a:fld>
            <a:endParaRPr lang="en-US"/>
          </a:p>
        </p:txBody>
      </p:sp>
      <p:sp>
        <p:nvSpPr>
          <p:cNvPr id="4" name="TextBox 3"/>
          <p:cNvSpPr txBox="1"/>
          <p:nvPr/>
        </p:nvSpPr>
        <p:spPr>
          <a:xfrm>
            <a:off x="2209800" y="2666663"/>
            <a:ext cx="7772400" cy="2108269"/>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Accurate and concise </a:t>
            </a:r>
            <a:r>
              <a:rPr lang="en-US" b="1" i="1" dirty="0" smtClean="0">
                <a:latin typeface="Arial" panose="020B0604020202020204" pitchFamily="34" charset="0"/>
                <a:cs typeface="Arial" panose="020B0604020202020204" pitchFamily="34" charset="0"/>
              </a:rPr>
              <a:t>situational awareness </a:t>
            </a:r>
            <a:r>
              <a:rPr lang="en-US" dirty="0" smtClean="0">
                <a:latin typeface="Arial" panose="020B0604020202020204" pitchFamily="34" charset="0"/>
                <a:cs typeface="Arial" panose="020B0604020202020204" pitchFamily="34" charset="0"/>
              </a:rPr>
              <a:t>of both the local distribution grid and customer premise is important in preparation for, and recovery from, an emergency event.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Coordinating threat management for the safety of citizens and first responders is critical and concise AMI data access can reduce complexity and confusion.</a:t>
            </a:r>
          </a:p>
          <a:p>
            <a:endParaRPr lang="en-US" dirty="0" smtClean="0">
              <a:latin typeface="Arial" panose="020B0604020202020204" pitchFamily="34" charset="0"/>
              <a:cs typeface="Arial" panose="020B0604020202020204" pitchFamily="34" charset="0"/>
            </a:endParaRPr>
          </a:p>
        </p:txBody>
      </p:sp>
      <p:sp>
        <p:nvSpPr>
          <p:cNvPr id="5" name="TextBox 4"/>
          <p:cNvSpPr txBox="1"/>
          <p:nvPr/>
        </p:nvSpPr>
        <p:spPr>
          <a:xfrm>
            <a:off x="4050151" y="1861483"/>
            <a:ext cx="4091698" cy="461665"/>
          </a:xfrm>
          <a:prstGeom prst="rect">
            <a:avLst/>
          </a:prstGeom>
          <a:noFill/>
        </p:spPr>
        <p:txBody>
          <a:bodyPr wrap="none" rtlCol="0">
            <a:spAutoFit/>
          </a:bodyPr>
          <a:lstStyle/>
          <a:p>
            <a:r>
              <a:rPr lang="en-US" sz="2400" u="sng" dirty="0" smtClean="0">
                <a:latin typeface="Arial" panose="020B0604020202020204" pitchFamily="34" charset="0"/>
                <a:cs typeface="Arial" panose="020B0604020202020204" pitchFamily="34" charset="0"/>
              </a:rPr>
              <a:t>WHY IS THIS IMPORTANT?</a:t>
            </a:r>
            <a:endParaRPr lang="en-US"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452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Appropriate Utility Use of AMI Data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Of all collected AMI Data EDCs may only restrict third party access to </a:t>
            </a:r>
            <a:r>
              <a:rPr lang="en-US" b="1" dirty="0" smtClean="0"/>
              <a:t>core</a:t>
            </a:r>
            <a:r>
              <a:rPr lang="en-US" dirty="0" smtClean="0"/>
              <a:t> utility functions such as:</a:t>
            </a:r>
          </a:p>
          <a:p>
            <a:pPr lvl="1"/>
            <a:r>
              <a:rPr lang="en-US" dirty="0" smtClean="0"/>
              <a:t>Billing</a:t>
            </a:r>
          </a:p>
          <a:p>
            <a:pPr lvl="1"/>
            <a:r>
              <a:rPr lang="en-US" dirty="0" smtClean="0"/>
              <a:t>Settlements</a:t>
            </a:r>
          </a:p>
          <a:p>
            <a:pPr lvl="1"/>
            <a:r>
              <a:rPr lang="en-US" dirty="0" smtClean="0"/>
              <a:t>System Reliability</a:t>
            </a:r>
          </a:p>
          <a:p>
            <a:r>
              <a:rPr lang="en-US" dirty="0" smtClean="0"/>
              <a:t>EDCs shall not use AMI Data for developing, marketing, or delivering customer energy management solutions that would compete with third party solution provider’s offerings, unless equal 3</a:t>
            </a:r>
            <a:r>
              <a:rPr lang="en-US" baseline="30000" dirty="0" smtClean="0"/>
              <a:t>rd</a:t>
            </a:r>
            <a:r>
              <a:rPr lang="en-US" dirty="0" smtClean="0"/>
              <a:t> Party customer access is assured.</a:t>
            </a:r>
            <a:endParaRPr lang="en-US" dirty="0"/>
          </a:p>
          <a:p>
            <a:r>
              <a:rPr lang="en-US" dirty="0" smtClean="0"/>
              <a:t>EDCs shall not resell any AMI Data.</a:t>
            </a:r>
          </a:p>
          <a:p>
            <a:r>
              <a:rPr lang="en-US" dirty="0" smtClean="0"/>
              <a:t>EDCs shall share anonymous AMI Data by zip code or sub zip code level to State Colleges and Universities for academic research into energy usage and clean energy adoption.</a:t>
            </a:r>
          </a:p>
        </p:txBody>
      </p:sp>
    </p:spTree>
    <p:extLst>
      <p:ext uri="{BB962C8B-B14F-4D97-AF65-F5344CB8AC3E}">
        <p14:creationId xmlns:p14="http://schemas.microsoft.com/office/powerpoint/2010/main" val="3072024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11. Appropriate Utility Use of AMI Data</a:t>
            </a:r>
            <a:endParaRPr lang="en-US" sz="4000" dirty="0"/>
          </a:p>
        </p:txBody>
      </p:sp>
      <p:sp>
        <p:nvSpPr>
          <p:cNvPr id="3" name="Slide Number Placeholder 2"/>
          <p:cNvSpPr>
            <a:spLocks noGrp="1"/>
          </p:cNvSpPr>
          <p:nvPr>
            <p:ph type="sldNum" sz="quarter" idx="12"/>
          </p:nvPr>
        </p:nvSpPr>
        <p:spPr/>
        <p:txBody>
          <a:bodyPr/>
          <a:lstStyle/>
          <a:p>
            <a:fld id="{FF503528-208B-4682-8947-E9A815BFE1E8}" type="slidenum">
              <a:rPr lang="en-US" smtClean="0"/>
              <a:t>16</a:t>
            </a:fld>
            <a:endParaRPr lang="en-US"/>
          </a:p>
        </p:txBody>
      </p:sp>
      <p:sp>
        <p:nvSpPr>
          <p:cNvPr id="4" name="TextBox 3"/>
          <p:cNvSpPr txBox="1"/>
          <p:nvPr/>
        </p:nvSpPr>
        <p:spPr>
          <a:xfrm>
            <a:off x="1773645" y="2426520"/>
            <a:ext cx="8313783" cy="2816156"/>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Primary benefit of the AMI system for utilities should be the efficient operation and maintenance of the distribution system, and for delivering accurate billing.</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Much of the non-operational data that is customer-specific is useful to expand business value for a variety of energy management services and solutions.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Customer data being collected and resold (even in aggregated, anonymized form) dilutes the public trust and discourages future participation. </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 thriving competitive ecosystem for energy-data driven solutions would be distorted (or muted) </a:t>
            </a:r>
            <a:r>
              <a:rPr lang="en-US" dirty="0">
                <a:latin typeface="Arial" panose="020B0604020202020204" pitchFamily="34" charset="0"/>
                <a:cs typeface="Arial" panose="020B0604020202020204" pitchFamily="34" charset="0"/>
              </a:rPr>
              <a:t>by </a:t>
            </a:r>
            <a:r>
              <a:rPr lang="en-US" dirty="0" smtClean="0">
                <a:latin typeface="Arial" panose="020B0604020202020204" pitchFamily="34" charset="0"/>
                <a:cs typeface="Arial" panose="020B0604020202020204" pitchFamily="34" charset="0"/>
              </a:rPr>
              <a:t>a system </a:t>
            </a:r>
            <a:r>
              <a:rPr lang="en-US" dirty="0">
                <a:latin typeface="Arial" panose="020B0604020202020204" pitchFamily="34" charset="0"/>
                <a:cs typeface="Arial" panose="020B0604020202020204" pitchFamily="34" charset="0"/>
              </a:rPr>
              <a:t>operator </a:t>
            </a:r>
            <a:r>
              <a:rPr lang="en-US" dirty="0" smtClean="0">
                <a:latin typeface="Arial" panose="020B0604020202020204" pitchFamily="34" charset="0"/>
                <a:cs typeface="Arial" panose="020B0604020202020204" pitchFamily="34" charset="0"/>
              </a:rPr>
              <a:t>having competitive advantage.</a:t>
            </a:r>
          </a:p>
        </p:txBody>
      </p:sp>
      <p:sp>
        <p:nvSpPr>
          <p:cNvPr id="5" name="TextBox 4"/>
          <p:cNvSpPr txBox="1"/>
          <p:nvPr/>
        </p:nvSpPr>
        <p:spPr>
          <a:xfrm>
            <a:off x="3884687" y="1861483"/>
            <a:ext cx="4091698" cy="461665"/>
          </a:xfrm>
          <a:prstGeom prst="rect">
            <a:avLst/>
          </a:prstGeom>
          <a:noFill/>
        </p:spPr>
        <p:txBody>
          <a:bodyPr wrap="none" rtlCol="0">
            <a:spAutoFit/>
          </a:bodyPr>
          <a:lstStyle/>
          <a:p>
            <a:r>
              <a:rPr lang="en-US" sz="2400" u="sng" dirty="0" smtClean="0">
                <a:latin typeface="Arial" panose="020B0604020202020204" pitchFamily="34" charset="0"/>
                <a:cs typeface="Arial" panose="020B0604020202020204" pitchFamily="34" charset="0"/>
              </a:rPr>
              <a:t>WHY IS THIS IMPORTANT?</a:t>
            </a:r>
            <a:endParaRPr lang="en-US"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167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General Session End Stakeholder Comments:</a:t>
            </a:r>
            <a:endParaRPr lang="en-US" sz="3600" dirty="0"/>
          </a:p>
        </p:txBody>
      </p:sp>
      <p:sp>
        <p:nvSpPr>
          <p:cNvPr id="12" name="Content Placeholder 1">
            <a:extLst>
              <a:ext uri="{FF2B5EF4-FFF2-40B4-BE49-F238E27FC236}">
                <a16:creationId xmlns:a16="http://schemas.microsoft.com/office/drawing/2014/main" id="{6F590CFC-4A54-4106-B59B-3EEE90582F7C}"/>
              </a:ext>
            </a:extLst>
          </p:cNvPr>
          <p:cNvSpPr>
            <a:spLocks noGrp="1"/>
          </p:cNvSpPr>
          <p:nvPr>
            <p:ph idx="1"/>
          </p:nvPr>
        </p:nvSpPr>
        <p:spPr>
          <a:xfrm>
            <a:off x="838200" y="1690688"/>
            <a:ext cx="10515600" cy="3234055"/>
          </a:xfrm>
        </p:spPr>
        <p:txBody>
          <a:bodyPr>
            <a:normAutofit fontScale="85000" lnSpcReduction="10000"/>
          </a:bodyPr>
          <a:lstStyle/>
          <a:p>
            <a:r>
              <a:rPr lang="en-US" sz="2400" dirty="0" smtClean="0"/>
              <a:t>Now that we have concluded or topic-specific interaction, </a:t>
            </a:r>
            <a:r>
              <a:rPr lang="en-US" sz="2400" dirty="0"/>
              <a:t>we will invite additional speakers to raise their hands to speak</a:t>
            </a:r>
            <a:r>
              <a:rPr lang="en-US" sz="2400" dirty="0" smtClean="0"/>
              <a:t>.</a:t>
            </a:r>
          </a:p>
          <a:p>
            <a:r>
              <a:rPr lang="en-US" sz="2400" dirty="0"/>
              <a:t>Please raise your hand if you are requesting to speak. You will be called in the order of request</a:t>
            </a:r>
            <a:r>
              <a:rPr lang="en-US" sz="2400" dirty="0" smtClean="0"/>
              <a:t>.</a:t>
            </a:r>
            <a:endParaRPr lang="en-US" sz="2400" dirty="0"/>
          </a:p>
          <a:p>
            <a:r>
              <a:rPr lang="en-US" sz="2400" dirty="0" smtClean="0"/>
              <a:t>Speaking </a:t>
            </a:r>
            <a:r>
              <a:rPr lang="en-US" sz="2400" dirty="0"/>
              <a:t>time per person is limited to 5 minutes—please be respectful of other speakers.</a:t>
            </a:r>
          </a:p>
          <a:p>
            <a:pPr marL="0" marR="0">
              <a:spcBef>
                <a:spcPts val="1500"/>
              </a:spcBef>
              <a:spcAft>
                <a:spcPts val="750"/>
              </a:spcAft>
            </a:pPr>
            <a:r>
              <a:rPr lang="en-US" sz="2400" dirty="0" smtClean="0">
                <a:solidFill>
                  <a:schemeClr val="tx1"/>
                </a:solidFill>
                <a:effectLst/>
                <a:latin typeface="+mn-lt"/>
                <a:ea typeface="Times New Roman" panose="02020603050405020304" pitchFamily="18" charset="0"/>
              </a:rPr>
              <a:t>Phone </a:t>
            </a:r>
            <a:r>
              <a:rPr lang="en-US" sz="2400" dirty="0">
                <a:solidFill>
                  <a:schemeClr val="tx1"/>
                </a:solidFill>
                <a:effectLst/>
                <a:latin typeface="+mn-lt"/>
                <a:ea typeface="Times New Roman" panose="02020603050405020304" pitchFamily="18" charset="0"/>
              </a:rPr>
              <a:t>controls for participants</a:t>
            </a:r>
            <a:endParaRPr lang="en-US" sz="2400" dirty="0">
              <a:solidFill>
                <a:schemeClr val="tx1"/>
              </a:solidFill>
              <a:effectLst/>
              <a:latin typeface="+mn-lt"/>
              <a:ea typeface="Calibri" panose="020F0502020204030204" pitchFamily="34" charset="0"/>
            </a:endParaRPr>
          </a:p>
          <a:p>
            <a:pPr marL="544068" lvl="2">
              <a:lnSpc>
                <a:spcPts val="1650"/>
              </a:lnSpc>
              <a:spcBef>
                <a:spcPts val="0"/>
              </a:spcBef>
              <a:spcAft>
                <a:spcPts val="750"/>
              </a:spcAft>
            </a:pPr>
            <a:r>
              <a:rPr lang="en-US" sz="1800" dirty="0">
                <a:solidFill>
                  <a:schemeClr val="tx1"/>
                </a:solidFill>
                <a:effectLst/>
                <a:latin typeface="Arial" panose="020B0604020202020204" pitchFamily="34" charset="0"/>
                <a:ea typeface="Calibri" panose="020F0502020204030204" pitchFamily="34" charset="0"/>
              </a:rPr>
              <a:t>The following commands can be entered via DTMF tones using your phone's dial pad while in a Zoom meeting:</a:t>
            </a:r>
            <a:endParaRPr lang="en-US" sz="1800" dirty="0">
              <a:solidFill>
                <a:schemeClr val="tx1"/>
              </a:solidFill>
              <a:effectLst/>
              <a:latin typeface="Times New Roman" panose="02020603050405020304" pitchFamily="18" charset="0"/>
              <a:ea typeface="Calibri" panose="020F0502020204030204" pitchFamily="34" charset="0"/>
            </a:endParaRPr>
          </a:p>
          <a:p>
            <a:pPr lvl="2" indent="-342900">
              <a:lnSpc>
                <a:spcPts val="1650"/>
              </a:lnSpc>
              <a:spcBef>
                <a:spcPts val="0"/>
              </a:spcBef>
              <a:spcAft>
                <a:spcPts val="0"/>
              </a:spcAft>
              <a:buSzPts val="1000"/>
              <a:buFont typeface="Symbol" panose="05050102010706020507" pitchFamily="18" charset="2"/>
              <a:buChar char=""/>
              <a:tabLst>
                <a:tab pos="457200" algn="l"/>
              </a:tabLst>
            </a:pPr>
            <a:r>
              <a:rPr lang="en-US" sz="1800" b="1" dirty="0">
                <a:solidFill>
                  <a:schemeClr val="tx1"/>
                </a:solidFill>
                <a:effectLst/>
                <a:latin typeface="Arial" panose="020B0604020202020204" pitchFamily="34" charset="0"/>
                <a:ea typeface="Calibri" panose="020F0502020204030204" pitchFamily="34" charset="0"/>
              </a:rPr>
              <a:t>*6</a:t>
            </a:r>
            <a:r>
              <a:rPr lang="en-US" sz="1800" dirty="0">
                <a:solidFill>
                  <a:schemeClr val="tx1"/>
                </a:solidFill>
                <a:effectLst/>
                <a:latin typeface="Arial" panose="020B0604020202020204" pitchFamily="34" charset="0"/>
                <a:ea typeface="Calibri" panose="020F0502020204030204" pitchFamily="34" charset="0"/>
              </a:rPr>
              <a:t> - Toggle mute/unmute</a:t>
            </a:r>
            <a:endParaRPr lang="en-US" sz="1800" dirty="0">
              <a:solidFill>
                <a:schemeClr val="tx1"/>
              </a:solidFill>
              <a:effectLst/>
              <a:latin typeface="Calibri" panose="020F0502020204030204" pitchFamily="34" charset="0"/>
              <a:ea typeface="Calibri" panose="020F0502020204030204" pitchFamily="34" charset="0"/>
            </a:endParaRPr>
          </a:p>
          <a:p>
            <a:pPr lvl="2" indent="-342900">
              <a:lnSpc>
                <a:spcPts val="1650"/>
              </a:lnSpc>
              <a:spcBef>
                <a:spcPts val="0"/>
              </a:spcBef>
              <a:spcAft>
                <a:spcPts val="0"/>
              </a:spcAft>
              <a:buSzPts val="1000"/>
              <a:buFont typeface="Symbol" panose="05050102010706020507" pitchFamily="18" charset="2"/>
              <a:buChar char=""/>
              <a:tabLst>
                <a:tab pos="457200" algn="l"/>
              </a:tabLst>
            </a:pPr>
            <a:r>
              <a:rPr lang="en-US" sz="1800" b="1" dirty="0">
                <a:solidFill>
                  <a:schemeClr val="tx1"/>
                </a:solidFill>
                <a:effectLst/>
                <a:latin typeface="Arial" panose="020B0604020202020204" pitchFamily="34" charset="0"/>
                <a:ea typeface="Calibri" panose="020F0502020204030204" pitchFamily="34" charset="0"/>
              </a:rPr>
              <a:t>*9</a:t>
            </a:r>
            <a:r>
              <a:rPr lang="en-US" sz="1800" dirty="0">
                <a:solidFill>
                  <a:schemeClr val="tx1"/>
                </a:solidFill>
                <a:effectLst/>
                <a:latin typeface="Arial" panose="020B0604020202020204" pitchFamily="34" charset="0"/>
                <a:ea typeface="Calibri" panose="020F0502020204030204" pitchFamily="34" charset="0"/>
              </a:rPr>
              <a:t> - </a:t>
            </a:r>
            <a:r>
              <a:rPr lang="en-US" sz="1800" u="sng" dirty="0">
                <a:solidFill>
                  <a:schemeClr val="tx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xmlns="" val="tx"/>
                    </a:ext>
                  </a:extLst>
                </a:hlinkClick>
              </a:rPr>
              <a:t>Raise </a:t>
            </a:r>
            <a:r>
              <a:rPr lang="en-US" sz="1800" u="sng" dirty="0" smtClean="0">
                <a:solidFill>
                  <a:schemeClr val="tx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xmlns="" val="tx"/>
                    </a:ext>
                  </a:extLst>
                </a:hlinkClick>
              </a:rPr>
              <a:t>hand</a:t>
            </a:r>
            <a:endParaRPr lang="en-US" sz="1800" dirty="0">
              <a:solidFill>
                <a:schemeClr val="tx1"/>
              </a:solidFill>
            </a:endParaRPr>
          </a:p>
        </p:txBody>
      </p:sp>
      <p:sp>
        <p:nvSpPr>
          <p:cNvPr id="3" name="Slide Number Placeholder 2"/>
          <p:cNvSpPr>
            <a:spLocks noGrp="1"/>
          </p:cNvSpPr>
          <p:nvPr>
            <p:ph type="sldNum" sz="quarter" idx="12"/>
          </p:nvPr>
        </p:nvSpPr>
        <p:spPr/>
        <p:txBody>
          <a:bodyPr/>
          <a:lstStyle/>
          <a:p>
            <a:fld id="{FF503528-208B-4682-8947-E9A815BFE1E8}" type="slidenum">
              <a:rPr lang="en-US" smtClean="0"/>
              <a:t>17</a:t>
            </a:fld>
            <a:endParaRPr lang="en-US"/>
          </a:p>
        </p:txBody>
      </p:sp>
    </p:spTree>
    <p:extLst>
      <p:ext uri="{BB962C8B-B14F-4D97-AF65-F5344CB8AC3E}">
        <p14:creationId xmlns:p14="http://schemas.microsoft.com/office/powerpoint/2010/main" val="3327585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This Concludes:</a:t>
            </a:r>
            <a:endParaRPr lang="en-US" sz="4000" dirty="0"/>
          </a:p>
        </p:txBody>
      </p:sp>
      <p:sp>
        <p:nvSpPr>
          <p:cNvPr id="3" name="Slide Number Placeholder 2"/>
          <p:cNvSpPr>
            <a:spLocks noGrp="1"/>
          </p:cNvSpPr>
          <p:nvPr>
            <p:ph type="sldNum" sz="quarter" idx="12"/>
          </p:nvPr>
        </p:nvSpPr>
        <p:spPr/>
        <p:txBody>
          <a:bodyPr/>
          <a:lstStyle/>
          <a:p>
            <a:fld id="{FF503528-208B-4682-8947-E9A815BFE1E8}" type="slidenum">
              <a:rPr lang="en-US" smtClean="0"/>
              <a:t>18</a:t>
            </a:fld>
            <a:endParaRPr lang="en-US"/>
          </a:p>
        </p:txBody>
      </p:sp>
      <p:sp>
        <p:nvSpPr>
          <p:cNvPr id="4" name="Title 1"/>
          <p:cNvSpPr txBox="1">
            <a:spLocks/>
          </p:cNvSpPr>
          <p:nvPr/>
        </p:nvSpPr>
        <p:spPr>
          <a:xfrm>
            <a:off x="1051560" y="1513539"/>
            <a:ext cx="10088880" cy="100647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dirty="0" smtClean="0"/>
              <a:t>BPU AMI Data Stakeholder Process Day 2</a:t>
            </a:r>
            <a:endParaRPr lang="en-US" dirty="0"/>
          </a:p>
        </p:txBody>
      </p:sp>
      <p:sp>
        <p:nvSpPr>
          <p:cNvPr id="5" name="Subtitle 2"/>
          <p:cNvSpPr txBox="1">
            <a:spLocks/>
          </p:cNvSpPr>
          <p:nvPr/>
        </p:nvSpPr>
        <p:spPr>
          <a:xfrm>
            <a:off x="1320800" y="2432123"/>
            <a:ext cx="9144000" cy="4956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Sept 6</a:t>
            </a:r>
            <a:r>
              <a:rPr lang="en-US" baseline="30000" dirty="0" smtClean="0"/>
              <a:t>th</a:t>
            </a:r>
            <a:r>
              <a:rPr lang="en-US" dirty="0" smtClean="0"/>
              <a:t> 2022   9AM – 1PM</a:t>
            </a:r>
            <a:endParaRPr lang="en-US" dirty="0"/>
          </a:p>
        </p:txBody>
      </p:sp>
      <p:sp>
        <p:nvSpPr>
          <p:cNvPr id="7" name="Rectangle 6"/>
          <p:cNvSpPr/>
          <p:nvPr/>
        </p:nvSpPr>
        <p:spPr>
          <a:xfrm>
            <a:off x="539172" y="3183836"/>
            <a:ext cx="11113655" cy="646331"/>
          </a:xfrm>
          <a:prstGeom prst="rect">
            <a:avLst/>
          </a:prstGeom>
          <a:solidFill>
            <a:schemeClr val="bg1">
              <a:lumMod val="95000"/>
            </a:schemeClr>
          </a:solidFill>
          <a:ln>
            <a:solidFill>
              <a:schemeClr val="bg2">
                <a:lumMod val="90000"/>
              </a:schemeClr>
            </a:solidFill>
          </a:ln>
        </p:spPr>
        <p:txBody>
          <a:bodyPr wrap="square">
            <a:spAutoFit/>
          </a:bodyPr>
          <a:lstStyle/>
          <a:p>
            <a:pPr algn="ctr"/>
            <a:r>
              <a:rPr lang="en-US" dirty="0">
                <a:latin typeface="Arial" panose="020B0604020202020204" pitchFamily="34" charset="0"/>
                <a:cs typeface="Arial" panose="020B0604020202020204" pitchFamily="34" charset="0"/>
              </a:rPr>
              <a:t>Please </a:t>
            </a:r>
            <a:r>
              <a:rPr lang="en-US" dirty="0" smtClean="0">
                <a:latin typeface="Arial" panose="020B0604020202020204" pitchFamily="34" charset="0"/>
                <a:cs typeface="Arial" panose="020B0604020202020204" pitchFamily="34" charset="0"/>
              </a:rPr>
              <a:t>remember to submit </a:t>
            </a:r>
            <a:r>
              <a:rPr lang="en-US" dirty="0">
                <a:latin typeface="Arial" panose="020B0604020202020204" pitchFamily="34" charset="0"/>
                <a:cs typeface="Arial" panose="020B0604020202020204" pitchFamily="34" charset="0"/>
              </a:rPr>
              <a:t>comments directly to Docket No. </a:t>
            </a:r>
            <a:r>
              <a:rPr lang="en-US" b="1" dirty="0">
                <a:latin typeface="Arial" panose="020B0604020202020204" pitchFamily="34" charset="0"/>
                <a:cs typeface="Arial" panose="020B0604020202020204" pitchFamily="34" charset="0"/>
              </a:rPr>
              <a:t>EO20110716</a:t>
            </a:r>
            <a:r>
              <a:rPr lang="en-US" dirty="0">
                <a:latin typeface="Arial" panose="020B0604020202020204" pitchFamily="34" charset="0"/>
                <a:cs typeface="Arial" panose="020B0604020202020204" pitchFamily="34" charset="0"/>
              </a:rPr>
              <a:t>, using the “Post Comments” button on the Board’s Public Document Search tool.  </a:t>
            </a:r>
          </a:p>
        </p:txBody>
      </p:sp>
      <p:grpSp>
        <p:nvGrpSpPr>
          <p:cNvPr id="12" name="Group 11"/>
          <p:cNvGrpSpPr/>
          <p:nvPr/>
        </p:nvGrpSpPr>
        <p:grpSpPr>
          <a:xfrm>
            <a:off x="4202991" y="4605853"/>
            <a:ext cx="3786018" cy="717462"/>
            <a:chOff x="4026279" y="4677399"/>
            <a:chExt cx="3786018" cy="717462"/>
          </a:xfrm>
        </p:grpSpPr>
        <p:sp>
          <p:nvSpPr>
            <p:cNvPr id="6" name="TextBox 5"/>
            <p:cNvSpPr txBox="1"/>
            <p:nvPr/>
          </p:nvSpPr>
          <p:spPr>
            <a:xfrm>
              <a:off x="4689528" y="4677399"/>
              <a:ext cx="2485104" cy="707886"/>
            </a:xfrm>
            <a:prstGeom prst="rect">
              <a:avLst/>
            </a:prstGeom>
            <a:noFill/>
          </p:spPr>
          <p:txBody>
            <a:bodyPr wrap="none" rtlCol="0">
              <a:spAutoFit/>
            </a:bodyPr>
            <a:lstStyle/>
            <a:p>
              <a:r>
                <a:rPr lang="en-US" sz="4000" i="1" dirty="0" smtClean="0">
                  <a:effectLst>
                    <a:outerShdw blurRad="38100" dist="38100" dir="2700000" algn="tl">
                      <a:srgbClr val="000000">
                        <a:alpha val="43137"/>
                      </a:srgbClr>
                    </a:outerShdw>
                  </a:effectLst>
                </a:rPr>
                <a:t>Thank You!</a:t>
              </a:r>
              <a:endParaRPr lang="en-US" sz="4000" i="1" dirty="0">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2"/>
            <a:stretch>
              <a:fillRect/>
            </a:stretch>
          </p:blipFill>
          <p:spPr>
            <a:xfrm>
              <a:off x="4026279" y="4760284"/>
              <a:ext cx="585207" cy="625001"/>
            </a:xfrm>
            <a:prstGeom prst="rect">
              <a:avLst/>
            </a:prstGeom>
          </p:spPr>
        </p:pic>
        <p:pic>
          <p:nvPicPr>
            <p:cNvPr id="11" name="Picture 10"/>
            <p:cNvPicPr>
              <a:picLocks noChangeAspect="1"/>
            </p:cNvPicPr>
            <p:nvPr/>
          </p:nvPicPr>
          <p:blipFill>
            <a:blip r:embed="rId3"/>
            <a:stretch>
              <a:fillRect/>
            </a:stretch>
          </p:blipFill>
          <p:spPr>
            <a:xfrm>
              <a:off x="7252675" y="4789864"/>
              <a:ext cx="559622" cy="604997"/>
            </a:xfrm>
            <a:prstGeom prst="rect">
              <a:avLst/>
            </a:prstGeom>
          </p:spPr>
        </p:pic>
      </p:grpSp>
      <p:sp>
        <p:nvSpPr>
          <p:cNvPr id="9" name="TextBox 8"/>
          <p:cNvSpPr txBox="1"/>
          <p:nvPr/>
        </p:nvSpPr>
        <p:spPr>
          <a:xfrm>
            <a:off x="2600876" y="3977916"/>
            <a:ext cx="699024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COMMENT DEADLINE:  </a:t>
            </a:r>
            <a:r>
              <a:rPr lang="en-US" sz="2400" b="1" dirty="0" smtClean="0">
                <a:latin typeface="Arial" panose="020B0604020202020204" pitchFamily="34" charset="0"/>
                <a:cs typeface="Arial" panose="020B0604020202020204" pitchFamily="34" charset="0"/>
              </a:rPr>
              <a:t>Sept 30</a:t>
            </a:r>
            <a:r>
              <a:rPr lang="en-US" sz="2400" b="1" baseline="30000" dirty="0" smtClean="0">
                <a:latin typeface="Arial" panose="020B0604020202020204" pitchFamily="34" charset="0"/>
                <a:cs typeface="Arial" panose="020B0604020202020204" pitchFamily="34" charset="0"/>
              </a:rPr>
              <a:t>th</a:t>
            </a:r>
            <a:r>
              <a:rPr lang="en-US" sz="2400" b="1" dirty="0" smtClean="0">
                <a:latin typeface="Arial" panose="020B0604020202020204" pitchFamily="34" charset="0"/>
                <a:cs typeface="Arial" panose="020B0604020202020204" pitchFamily="34" charset="0"/>
              </a:rPr>
              <a:t> 2022  5PM ET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550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2280"/>
            <a:ext cx="10515600" cy="3485284"/>
          </a:xfrm>
        </p:spPr>
        <p:txBody>
          <a:bodyPr lIns="91440" tIns="45720" rIns="91440" bIns="45720" anchor="t">
            <a:noAutofit/>
          </a:bodyPr>
          <a:lstStyle/>
          <a:p>
            <a:r>
              <a:rPr lang="en-US" sz="1600" dirty="0">
                <a:latin typeface="Helvetica" pitchFamily="34" charset="0"/>
              </a:rPr>
              <a:t>All attendees will be automatically muted</a:t>
            </a:r>
          </a:p>
          <a:p>
            <a:r>
              <a:rPr lang="en-US" sz="1600" dirty="0">
                <a:latin typeface="Helvetica" pitchFamily="34" charset="0"/>
              </a:rPr>
              <a:t>Questions? </a:t>
            </a:r>
            <a:r>
              <a:rPr lang="en-US" sz="1600" dirty="0" smtClean="0">
                <a:latin typeface="Helvetica" pitchFamily="34" charset="0"/>
              </a:rPr>
              <a:t>Please </a:t>
            </a:r>
            <a:r>
              <a:rPr lang="en-US" sz="1600" dirty="0">
                <a:latin typeface="Helvetica" pitchFamily="34" charset="0"/>
              </a:rPr>
              <a:t>use the </a:t>
            </a:r>
            <a:r>
              <a:rPr lang="en-US" sz="1600" dirty="0" smtClean="0">
                <a:latin typeface="Helvetica" pitchFamily="34" charset="0"/>
              </a:rPr>
              <a:t>“</a:t>
            </a:r>
            <a:r>
              <a:rPr lang="en-US" sz="1600" dirty="0" smtClean="0">
                <a:latin typeface="Helvetica" pitchFamily="34" charset="0"/>
              </a:rPr>
              <a:t>Q&amp;A</a:t>
            </a:r>
            <a:r>
              <a:rPr lang="en-US" sz="1600" dirty="0" smtClean="0">
                <a:latin typeface="Helvetica" pitchFamily="34" charset="0"/>
              </a:rPr>
              <a:t>” function </a:t>
            </a:r>
            <a:r>
              <a:rPr lang="en-US" sz="1600" dirty="0">
                <a:latin typeface="Helvetica" pitchFamily="34" charset="0"/>
              </a:rPr>
              <a:t>in </a:t>
            </a:r>
            <a:r>
              <a:rPr lang="en-US" sz="1600" dirty="0" smtClean="0">
                <a:latin typeface="Helvetica" pitchFamily="34" charset="0"/>
              </a:rPr>
              <a:t>Zoom</a:t>
            </a:r>
          </a:p>
          <a:p>
            <a:r>
              <a:rPr lang="en-US" sz="1600" dirty="0" smtClean="0">
                <a:latin typeface="Helvetica" pitchFamily="34" charset="0"/>
              </a:rPr>
              <a:t>We will address clarifying questions at the end of each section</a:t>
            </a:r>
          </a:p>
          <a:p>
            <a:r>
              <a:rPr lang="en-US" sz="1600" dirty="0" smtClean="0">
                <a:latin typeface="Helvetica" pitchFamily="34" charset="0"/>
              </a:rPr>
              <a:t>Please note that the “Chat” function in Zoom is not available for this meeting, other than to broadcast the registered speakers “on </a:t>
            </a:r>
            <a:r>
              <a:rPr lang="en-US" sz="1600" dirty="0" smtClean="0">
                <a:latin typeface="Helvetica" pitchFamily="34" charset="0"/>
              </a:rPr>
              <a:t>deck”</a:t>
            </a:r>
          </a:p>
          <a:p>
            <a:r>
              <a:rPr lang="en-US" sz="1600" dirty="0">
                <a:latin typeface="Helvetica" pitchFamily="34" charset="0"/>
              </a:rPr>
              <a:t>At the conclusion of our pre-registered speakers list, we will invite additional speakers to raise their hands to speak</a:t>
            </a:r>
            <a:r>
              <a:rPr lang="en-US" sz="1600" dirty="0" smtClean="0">
                <a:latin typeface="Helvetica" pitchFamily="34" charset="0"/>
              </a:rPr>
              <a:t>.</a:t>
            </a:r>
            <a:endParaRPr lang="en-US" sz="1600" dirty="0" smtClean="0">
              <a:latin typeface="Helvetica" pitchFamily="34" charset="0"/>
            </a:endParaRPr>
          </a:p>
          <a:p>
            <a:pPr marL="0" indent="0">
              <a:buNone/>
            </a:pPr>
            <a:r>
              <a:rPr lang="en-US" sz="1600" b="1" dirty="0" smtClean="0">
                <a:latin typeface="Helvetica" pitchFamily="34" charset="0"/>
              </a:rPr>
              <a:t>Phone controls for participants</a:t>
            </a:r>
          </a:p>
          <a:p>
            <a:r>
              <a:rPr lang="en-US" sz="1600" dirty="0" smtClean="0">
                <a:latin typeface="Helvetica" pitchFamily="34" charset="0"/>
              </a:rPr>
              <a:t>The </a:t>
            </a:r>
            <a:r>
              <a:rPr lang="en-US" sz="1600" dirty="0">
                <a:latin typeface="Helvetica" pitchFamily="34" charset="0"/>
              </a:rPr>
              <a:t>following commands can be entered via DTMF tones using your phone's dial pad while in a Zoom meeting:</a:t>
            </a:r>
          </a:p>
          <a:p>
            <a:pPr lvl="1"/>
            <a:r>
              <a:rPr lang="en-US" sz="1400" dirty="0">
                <a:latin typeface="Helvetica" pitchFamily="34" charset="0"/>
              </a:rPr>
              <a:t>*6 - Toggle mute/unmute</a:t>
            </a:r>
          </a:p>
          <a:p>
            <a:pPr lvl="1"/>
            <a:r>
              <a:rPr lang="en-US" sz="1400" dirty="0">
                <a:latin typeface="Helvetica" pitchFamily="34" charset="0"/>
              </a:rPr>
              <a:t>*9 - Raise hand</a:t>
            </a:r>
          </a:p>
          <a:p>
            <a:r>
              <a:rPr lang="en-US" sz="1600" dirty="0" smtClean="0">
                <a:latin typeface="Helvetica" pitchFamily="34" charset="0"/>
              </a:rPr>
              <a:t>This </a:t>
            </a:r>
            <a:r>
              <a:rPr lang="en-US" sz="1600" dirty="0">
                <a:latin typeface="Helvetica" pitchFamily="34" charset="0"/>
              </a:rPr>
              <a:t>meeting is being recorded. A copy of the recording and slides will be made available on the </a:t>
            </a:r>
            <a:r>
              <a:rPr lang="en-US" sz="1600" dirty="0" smtClean="0">
                <a:latin typeface="Helvetica" pitchFamily="34" charset="0"/>
              </a:rPr>
              <a:t>BPU website:</a:t>
            </a:r>
            <a:r>
              <a:rPr lang="en-US" sz="1600" dirty="0">
                <a:latin typeface="Helvetica" pitchFamily="34" charset="0"/>
              </a:rPr>
              <a:t/>
            </a:r>
            <a:br>
              <a:rPr lang="en-US" sz="1600" dirty="0">
                <a:latin typeface="Helvetica" pitchFamily="34" charset="0"/>
              </a:rPr>
            </a:br>
            <a:r>
              <a:rPr lang="en-US" sz="1600" dirty="0">
                <a:latin typeface="Helvetica" pitchFamily="34" charset="0"/>
                <a:hlinkClick r:id="rId2"/>
              </a:rPr>
              <a:t>https://www.nj.gov/bpu/newsroom/public</a:t>
            </a:r>
            <a:r>
              <a:rPr lang="en-US" sz="1600" dirty="0" smtClean="0">
                <a:latin typeface="Helvetica" pitchFamily="34" charset="0"/>
                <a:hlinkClick r:id="rId2"/>
              </a:rPr>
              <a:t>/</a:t>
            </a:r>
            <a:r>
              <a:rPr lang="en-US" sz="1600" dirty="0" smtClean="0">
                <a:latin typeface="Helvetica" pitchFamily="34" charset="0"/>
              </a:rPr>
              <a:t> </a:t>
            </a:r>
            <a:endParaRPr lang="en-US" sz="1600" dirty="0">
              <a:latin typeface="Helvetica" pitchFamily="34" charset="0"/>
            </a:endParaRPr>
          </a:p>
        </p:txBody>
      </p:sp>
      <p:sp>
        <p:nvSpPr>
          <p:cNvPr id="3" name="Title 2"/>
          <p:cNvSpPr>
            <a:spLocks noGrp="1"/>
          </p:cNvSpPr>
          <p:nvPr>
            <p:ph type="title"/>
          </p:nvPr>
        </p:nvSpPr>
        <p:spPr>
          <a:xfrm>
            <a:off x="838200" y="23380"/>
            <a:ext cx="10515600" cy="1325563"/>
          </a:xfrm>
        </p:spPr>
        <p:txBody>
          <a:bodyPr/>
          <a:lstStyle/>
          <a:p>
            <a:r>
              <a:rPr lang="en-US" dirty="0"/>
              <a:t>Webinar Instruction Page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03528-208B-4682-8947-E9A815BFE1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313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latin typeface="Helvetica" pitchFamily="34" charset="0"/>
              </a:rPr>
              <a:t>This presentation is provided for informational purposes </a:t>
            </a:r>
            <a:r>
              <a:rPr lang="en-US" dirty="0" smtClean="0">
                <a:latin typeface="Helvetica" pitchFamily="34" charset="0"/>
              </a:rPr>
              <a:t>only and </a:t>
            </a:r>
            <a:r>
              <a:rPr lang="en-US" dirty="0">
                <a:latin typeface="Helvetica" pitchFamily="34" charset="0"/>
              </a:rPr>
              <a:t>should not be taken to represent the views of the </a:t>
            </a:r>
            <a:r>
              <a:rPr lang="en-US" dirty="0" smtClean="0">
                <a:latin typeface="Helvetica" pitchFamily="34" charset="0"/>
              </a:rPr>
              <a:t>New Jersey </a:t>
            </a:r>
            <a:r>
              <a:rPr lang="en-US" dirty="0">
                <a:latin typeface="Helvetica" pitchFamily="34" charset="0"/>
              </a:rPr>
              <a:t>Board of Public Utilities, its Commissioners, or the </a:t>
            </a:r>
            <a:r>
              <a:rPr lang="en-US" dirty="0" smtClean="0">
                <a:latin typeface="Helvetica" pitchFamily="34" charset="0"/>
              </a:rPr>
              <a:t>State of </a:t>
            </a:r>
            <a:r>
              <a:rPr lang="en-US" dirty="0">
                <a:latin typeface="Helvetica" pitchFamily="34" charset="0"/>
              </a:rPr>
              <a:t>New Jersey. Please be aware that any information </a:t>
            </a:r>
            <a:r>
              <a:rPr lang="en-US" dirty="0" smtClean="0">
                <a:latin typeface="Helvetica" pitchFamily="34" charset="0"/>
              </a:rPr>
              <a:t>presented is </a:t>
            </a:r>
            <a:r>
              <a:rPr lang="en-US" dirty="0">
                <a:latin typeface="Helvetica" pitchFamily="34" charset="0"/>
              </a:rPr>
              <a:t>subject to change if there are changes to New </a:t>
            </a:r>
            <a:r>
              <a:rPr lang="en-US" dirty="0" smtClean="0">
                <a:latin typeface="Helvetica" pitchFamily="34" charset="0"/>
              </a:rPr>
              <a:t>Jersey statutes</a:t>
            </a:r>
            <a:r>
              <a:rPr lang="en-US" dirty="0">
                <a:latin typeface="Helvetica" pitchFamily="34" charset="0"/>
              </a:rPr>
              <a:t>, rules, or policies. </a:t>
            </a:r>
            <a:endParaRPr lang="en-US" dirty="0" smtClean="0">
              <a:latin typeface="Helvetica" pitchFamily="34" charset="0"/>
            </a:endParaRPr>
          </a:p>
          <a:p>
            <a:pPr marL="0" indent="0">
              <a:buNone/>
            </a:pPr>
            <a:r>
              <a:rPr lang="en-US" b="1" dirty="0" smtClean="0">
                <a:latin typeface="Helvetica" pitchFamily="34" charset="0"/>
              </a:rPr>
              <a:t>All </a:t>
            </a:r>
            <a:r>
              <a:rPr lang="en-US" b="1" dirty="0">
                <a:latin typeface="Helvetica" pitchFamily="34" charset="0"/>
              </a:rPr>
              <a:t>viewers are responsible </a:t>
            </a:r>
            <a:r>
              <a:rPr lang="en-US" b="1" dirty="0" smtClean="0">
                <a:latin typeface="Helvetica" pitchFamily="34" charset="0"/>
              </a:rPr>
              <a:t>for ensuring </a:t>
            </a:r>
            <a:r>
              <a:rPr lang="en-US" b="1" dirty="0">
                <a:latin typeface="Helvetica" pitchFamily="34" charset="0"/>
              </a:rPr>
              <a:t>that they rely only on current legal authority </a:t>
            </a:r>
            <a:r>
              <a:rPr lang="en-US" b="1" dirty="0" smtClean="0">
                <a:latin typeface="Helvetica" pitchFamily="34" charset="0"/>
              </a:rPr>
              <a:t>regarding the </a:t>
            </a:r>
            <a:r>
              <a:rPr lang="en-US" b="1" dirty="0">
                <a:latin typeface="Helvetica" pitchFamily="34" charset="0"/>
              </a:rPr>
              <a:t>matters covered in the presentation.</a:t>
            </a:r>
          </a:p>
          <a:p>
            <a:pPr marL="0" indent="0">
              <a:buNone/>
            </a:pPr>
            <a:endParaRPr lang="en-US" dirty="0"/>
          </a:p>
        </p:txBody>
      </p:sp>
      <p:sp>
        <p:nvSpPr>
          <p:cNvPr id="3" name="Title 2"/>
          <p:cNvSpPr>
            <a:spLocks noGrp="1"/>
          </p:cNvSpPr>
          <p:nvPr>
            <p:ph type="title"/>
          </p:nvPr>
        </p:nvSpPr>
        <p:spPr/>
        <p:txBody>
          <a:bodyPr/>
          <a:lstStyle/>
          <a:p>
            <a:r>
              <a:rPr lang="en-US" dirty="0">
                <a:latin typeface="Helvetica" pitchFamily="34" charset="0"/>
              </a:rPr>
              <a:t>Disclaimer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03528-208B-4682-8947-E9A815BFE1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99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idx="1"/>
          </p:nvPr>
        </p:nvSpPr>
        <p:spPr>
          <a:xfrm>
            <a:off x="704850" y="1521824"/>
            <a:ext cx="9277350" cy="4218745"/>
          </a:xfrm>
        </p:spPr>
        <p:txBody>
          <a:bodyPr>
            <a:normAutofit/>
          </a:bodyPr>
          <a:lstStyle/>
          <a:p>
            <a:r>
              <a:rPr lang="en-US" sz="1800" dirty="0">
                <a:latin typeface="Helvetica" pitchFamily="34" charset="0"/>
              </a:rPr>
              <a:t>The deadline for comments on the </a:t>
            </a:r>
            <a:r>
              <a:rPr lang="en-US" sz="1800" dirty="0" smtClean="0">
                <a:latin typeface="Helvetica" pitchFamily="34" charset="0"/>
              </a:rPr>
              <a:t>AMI Data Access MFR </a:t>
            </a:r>
            <a:r>
              <a:rPr lang="en-US" sz="1800" dirty="0">
                <a:latin typeface="Helvetica" pitchFamily="34" charset="0"/>
              </a:rPr>
              <a:t>is 5:00 p.m. ET </a:t>
            </a:r>
            <a:r>
              <a:rPr lang="en-US" sz="1800" dirty="0" smtClean="0">
                <a:latin typeface="Helvetica" pitchFamily="34" charset="0"/>
              </a:rPr>
              <a:t>on Friday, Sept 30, </a:t>
            </a:r>
            <a:r>
              <a:rPr lang="en-US" sz="1800" dirty="0">
                <a:latin typeface="Helvetica" pitchFamily="34" charset="0"/>
              </a:rPr>
              <a:t>2022</a:t>
            </a:r>
          </a:p>
          <a:p>
            <a:r>
              <a:rPr lang="en-US" sz="1800" dirty="0">
                <a:latin typeface="Helvetica" pitchFamily="34" charset="0"/>
              </a:rPr>
              <a:t>Please submit comments directly to Docket No. </a:t>
            </a:r>
            <a:r>
              <a:rPr lang="en-US" sz="1800" b="1" dirty="0">
                <a:latin typeface="Helvetica" pitchFamily="34" charset="0"/>
              </a:rPr>
              <a:t>EO20110716</a:t>
            </a:r>
            <a:r>
              <a:rPr lang="en-US" sz="1800" dirty="0">
                <a:latin typeface="Helvetica" pitchFamily="34" charset="0"/>
              </a:rPr>
              <a:t>, using the “Post Comments” button on the Board’s Public Document Search tool.  </a:t>
            </a:r>
          </a:p>
          <a:p>
            <a:r>
              <a:rPr lang="en-US" sz="1800" dirty="0">
                <a:latin typeface="Helvetica" pitchFamily="34" charset="0"/>
              </a:rPr>
              <a:t>Comments are considered “public documents” for purposes of the State’s Open Public Records Act and any confidential information should be submitted in accordance with the procedures set forth in N.J.A.C. 14:1-12.3.  </a:t>
            </a:r>
          </a:p>
          <a:p>
            <a:r>
              <a:rPr lang="en-US" sz="1800" dirty="0">
                <a:latin typeface="Helvetica" pitchFamily="34" charset="0"/>
              </a:rPr>
              <a:t>Written comments may also be submitted to: </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C790AD-FA6F-AC4B-8DD5-8F16113E1AE2}" type="slidenum">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endParaRP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dirty="0">
                <a:latin typeface="Helvetica" pitchFamily="34" charset="0"/>
              </a:rPr>
              <a:t>Written Stakeholder Comment Guidelines</a:t>
            </a:r>
          </a:p>
        </p:txBody>
      </p:sp>
      <p:sp>
        <p:nvSpPr>
          <p:cNvPr id="5" name="Rectangle 4"/>
          <p:cNvSpPr/>
          <p:nvPr/>
        </p:nvSpPr>
        <p:spPr>
          <a:xfrm>
            <a:off x="5984240" y="3438156"/>
            <a:ext cx="4165600" cy="1908728"/>
          </a:xfrm>
          <a:prstGeom prst="rect">
            <a:avLst/>
          </a:prstGeom>
          <a:solidFill>
            <a:schemeClr val="bg1">
              <a:lumMod val="95000"/>
            </a:schemeClr>
          </a:solidFill>
          <a:ln>
            <a:solidFill>
              <a:schemeClr val="bg2">
                <a:lumMod val="90000"/>
              </a:schemeClr>
            </a:solidFill>
          </a:ln>
        </p:spPr>
        <p:txBody>
          <a:bodyPr wrap="square">
            <a:spAutoFit/>
          </a:bodyPr>
          <a:lstStyle/>
          <a:p>
            <a:pPr marL="408051" marR="0" lvl="2" indent="0" algn="l" defTabSz="914400" rtl="0" eaLnBrk="1" fontAlgn="auto" latinLnBrk="0" hangingPunct="1">
              <a:lnSpc>
                <a:spcPct val="90000"/>
              </a:lnSpc>
              <a:spcBef>
                <a:spcPts val="50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Helvetica" pitchFamily="34" charset="0"/>
                <a:ea typeface="+mn-ea"/>
                <a:cs typeface="Arial" panose="020B0604020202020204" pitchFamily="34" charset="0"/>
              </a:rPr>
              <a:t>Acting </a:t>
            </a:r>
            <a:r>
              <a:rPr kumimoji="0" lang="en-US" sz="1800" b="0" i="0" u="none" strike="noStrike" kern="1200" cap="none" spc="0" normalizeH="0" baseline="0" noProof="0" dirty="0">
                <a:ln>
                  <a:noFill/>
                </a:ln>
                <a:solidFill>
                  <a:prstClr val="black"/>
                </a:solidFill>
                <a:effectLst/>
                <a:uLnTx/>
                <a:uFillTx/>
                <a:latin typeface="Helvetica" pitchFamily="34" charset="0"/>
                <a:ea typeface="+mn-ea"/>
                <a:cs typeface="Arial" panose="020B0604020202020204" pitchFamily="34" charset="0"/>
              </a:rPr>
              <a:t>Secretary of the Board  </a:t>
            </a:r>
          </a:p>
          <a:p>
            <a:pPr marL="408051" marR="0" lvl="2" indent="0" algn="l" defTabSz="914400" rtl="0" eaLnBrk="1" fontAlgn="auto" latinLnBrk="0" hangingPunct="1">
              <a:lnSpc>
                <a:spcPct val="90000"/>
              </a:lnSpc>
              <a:spcBef>
                <a:spcPts val="5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34" charset="0"/>
                <a:ea typeface="+mn-ea"/>
                <a:cs typeface="Arial" panose="020B0604020202020204" pitchFamily="34" charset="0"/>
              </a:rPr>
              <a:t>44 South Clinton Avenue, 1st Floor  </a:t>
            </a:r>
          </a:p>
          <a:p>
            <a:pPr marL="408051" marR="0" lvl="2" indent="0" algn="l" defTabSz="914400" rtl="0" eaLnBrk="1" fontAlgn="auto" latinLnBrk="0" hangingPunct="1">
              <a:lnSpc>
                <a:spcPct val="90000"/>
              </a:lnSpc>
              <a:spcBef>
                <a:spcPts val="5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34" charset="0"/>
                <a:ea typeface="+mn-ea"/>
                <a:cs typeface="Arial" panose="020B0604020202020204" pitchFamily="34" charset="0"/>
              </a:rPr>
              <a:t>Post Office Box 350  </a:t>
            </a:r>
          </a:p>
          <a:p>
            <a:pPr marL="408051" marR="0" lvl="2" indent="0" algn="l" defTabSz="914400" rtl="0" eaLnBrk="1" fontAlgn="auto" latinLnBrk="0" hangingPunct="1">
              <a:lnSpc>
                <a:spcPct val="90000"/>
              </a:lnSpc>
              <a:spcBef>
                <a:spcPts val="5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34" charset="0"/>
                <a:ea typeface="+mn-ea"/>
                <a:cs typeface="Arial" panose="020B0604020202020204" pitchFamily="34" charset="0"/>
              </a:rPr>
              <a:t>Trenton, NJ 08625-0350  </a:t>
            </a:r>
          </a:p>
          <a:p>
            <a:pPr marL="408051" marR="0" lvl="2" indent="0" algn="l" defTabSz="914400" rtl="0" eaLnBrk="1" fontAlgn="auto" latinLnBrk="0" hangingPunct="1">
              <a:lnSpc>
                <a:spcPct val="90000"/>
              </a:lnSpc>
              <a:spcBef>
                <a:spcPts val="5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34" charset="0"/>
                <a:ea typeface="+mn-ea"/>
                <a:cs typeface="Arial" panose="020B0604020202020204" pitchFamily="34" charset="0"/>
              </a:rPr>
              <a:t>Phone: 609-292-1599  </a:t>
            </a:r>
          </a:p>
          <a:p>
            <a:pPr marL="408051" marR="0" lvl="2" indent="0" algn="l" defTabSz="914400" rtl="0" eaLnBrk="1" fontAlgn="auto" latinLnBrk="0" hangingPunct="1">
              <a:lnSpc>
                <a:spcPct val="90000"/>
              </a:lnSpc>
              <a:spcBef>
                <a:spcPts val="5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34" charset="0"/>
                <a:ea typeface="+mn-ea"/>
                <a:cs typeface="Arial" panose="020B0604020202020204" pitchFamily="34" charset="0"/>
              </a:rPr>
              <a:t>Email: board.secretary@bpu.nj.gov </a:t>
            </a:r>
          </a:p>
        </p:txBody>
      </p:sp>
    </p:spTree>
    <p:extLst>
      <p:ext uri="{BB962C8B-B14F-4D97-AF65-F5344CB8AC3E}">
        <p14:creationId xmlns:p14="http://schemas.microsoft.com/office/powerpoint/2010/main" val="299441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12496800" cy="1391077"/>
          </a:xfrm>
        </p:spPr>
        <p:txBody>
          <a:bodyPr/>
          <a:lstStyle/>
          <a:p>
            <a:pPr algn="ctr"/>
            <a:r>
              <a:rPr lang="en-US" sz="2800" dirty="0">
                <a:latin typeface="Helvetica" pitchFamily="34" charset="0"/>
              </a:rPr>
              <a:t>THANK YOU – Let’s continue the conversation</a:t>
            </a:r>
            <a:br>
              <a:rPr lang="en-US" sz="2800" dirty="0">
                <a:latin typeface="Helvetica" pitchFamily="34" charset="0"/>
              </a:rPr>
            </a:br>
            <a:r>
              <a:rPr lang="en-US" sz="1800" b="0" dirty="0" smtClean="0">
                <a:latin typeface="Helvetica" pitchFamily="34" charset="0"/>
              </a:rPr>
              <a:t>paul.heitmann@bpu.nj.gov</a:t>
            </a:r>
            <a:endParaRPr lang="en-US" sz="2400" b="0" dirty="0">
              <a:latin typeface="Helvetica" pitchFamily="34" charset="0"/>
            </a:endParaRPr>
          </a:p>
        </p:txBody>
      </p:sp>
    </p:spTree>
    <p:extLst>
      <p:ext uri="{BB962C8B-B14F-4D97-AF65-F5344CB8AC3E}">
        <p14:creationId xmlns:p14="http://schemas.microsoft.com/office/powerpoint/2010/main" val="2511192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34186" y="4927600"/>
            <a:ext cx="7893814" cy="1782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TODAYS TOPICS</a:t>
            </a:r>
            <a:endParaRPr lang="en-US" sz="3200" dirty="0"/>
          </a:p>
        </p:txBody>
      </p:sp>
      <p:grpSp>
        <p:nvGrpSpPr>
          <p:cNvPr id="54" name="Group 53"/>
          <p:cNvGrpSpPr/>
          <p:nvPr/>
        </p:nvGrpSpPr>
        <p:grpSpPr>
          <a:xfrm>
            <a:off x="146955" y="779655"/>
            <a:ext cx="11424416" cy="5675014"/>
            <a:chOff x="88899" y="844968"/>
            <a:chExt cx="11424416" cy="5675014"/>
          </a:xfrm>
          <a:effectLst>
            <a:outerShdw blurRad="50800" dist="50800" dir="5400000" algn="ctr" rotWithShape="0">
              <a:srgbClr val="000000">
                <a:alpha val="0"/>
              </a:srgbClr>
            </a:outerShdw>
          </a:effectLst>
        </p:grpSpPr>
        <p:pic>
          <p:nvPicPr>
            <p:cNvPr id="55" name="Picture 54"/>
            <p:cNvPicPr>
              <a:picLocks noChangeAspect="1"/>
            </p:cNvPicPr>
            <p:nvPr/>
          </p:nvPicPr>
          <p:blipFill>
            <a:blip r:embed="rId2"/>
            <a:stretch>
              <a:fillRect/>
            </a:stretch>
          </p:blipFill>
          <p:spPr>
            <a:xfrm>
              <a:off x="3078360" y="1947166"/>
              <a:ext cx="4762500" cy="2647950"/>
            </a:xfrm>
            <a:prstGeom prst="rect">
              <a:avLst/>
            </a:prstGeom>
          </p:spPr>
        </p:pic>
        <p:pic>
          <p:nvPicPr>
            <p:cNvPr id="56" name="Picture 55"/>
            <p:cNvPicPr>
              <a:picLocks noChangeAspect="1"/>
            </p:cNvPicPr>
            <p:nvPr/>
          </p:nvPicPr>
          <p:blipFill>
            <a:blip r:embed="rId3"/>
            <a:stretch>
              <a:fillRect/>
            </a:stretch>
          </p:blipFill>
          <p:spPr>
            <a:xfrm>
              <a:off x="408335" y="2040671"/>
              <a:ext cx="2231329" cy="2554445"/>
            </a:xfrm>
            <a:prstGeom prst="rect">
              <a:avLst/>
            </a:prstGeom>
          </p:spPr>
        </p:pic>
        <p:pic>
          <p:nvPicPr>
            <p:cNvPr id="57" name="Picture 56"/>
            <p:cNvPicPr>
              <a:picLocks noChangeAspect="1"/>
            </p:cNvPicPr>
            <p:nvPr/>
          </p:nvPicPr>
          <p:blipFill>
            <a:blip r:embed="rId4"/>
            <a:stretch>
              <a:fillRect/>
            </a:stretch>
          </p:blipFill>
          <p:spPr>
            <a:xfrm>
              <a:off x="88899" y="2012896"/>
              <a:ext cx="3102009" cy="2716779"/>
            </a:xfrm>
            <a:prstGeom prst="rect">
              <a:avLst/>
            </a:prstGeom>
          </p:spPr>
        </p:pic>
        <p:pic>
          <p:nvPicPr>
            <p:cNvPr id="58" name="Picture 57"/>
            <p:cNvPicPr>
              <a:picLocks noChangeAspect="1"/>
            </p:cNvPicPr>
            <p:nvPr/>
          </p:nvPicPr>
          <p:blipFill>
            <a:blip r:embed="rId5"/>
            <a:stretch>
              <a:fillRect/>
            </a:stretch>
          </p:blipFill>
          <p:spPr>
            <a:xfrm>
              <a:off x="8299097" y="4293838"/>
              <a:ext cx="3214218" cy="2226144"/>
            </a:xfrm>
            <a:prstGeom prst="rect">
              <a:avLst/>
            </a:prstGeom>
          </p:spPr>
        </p:pic>
        <p:sp>
          <p:nvSpPr>
            <p:cNvPr id="59" name="Rectangle 58"/>
            <p:cNvSpPr/>
            <p:nvPr/>
          </p:nvSpPr>
          <p:spPr>
            <a:xfrm>
              <a:off x="8846159" y="4537678"/>
              <a:ext cx="2145331" cy="1077218"/>
            </a:xfrm>
            <a:prstGeom prst="rect">
              <a:avLst/>
            </a:prstGeom>
            <a:noFill/>
          </p:spPr>
          <p:txBody>
            <a:bodyPr wrap="none" lIns="91440" tIns="45720" rIns="91440" bIns="45720">
              <a:spAutoFit/>
            </a:bodyPr>
            <a:lstStyle/>
            <a:p>
              <a:pPr algn="ct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TP Provider</a:t>
              </a:r>
            </a:p>
            <a:p>
              <a:pPr algn="ctr"/>
              <a:r>
                <a:rPr lang="en-US" sz="32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LLC</a:t>
              </a:r>
              <a:endParaRPr lang="en-US" sz="32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60" name="Up-Down Arrow 59"/>
            <p:cNvSpPr/>
            <p:nvPr/>
          </p:nvSpPr>
          <p:spPr>
            <a:xfrm>
              <a:off x="9346406" y="2462724"/>
              <a:ext cx="1271588" cy="1599716"/>
            </a:xfrm>
            <a:prstGeom prst="upDownArrow">
              <a:avLst>
                <a:gd name="adj1" fmla="val 50000"/>
                <a:gd name="adj2" fmla="val 41610"/>
              </a:avLst>
            </a:prstGeom>
            <a:solidFill>
              <a:srgbClr val="3FF1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6"/>
            <a:stretch>
              <a:fillRect/>
            </a:stretch>
          </p:blipFill>
          <p:spPr>
            <a:xfrm>
              <a:off x="8299097" y="870020"/>
              <a:ext cx="3054361" cy="1432684"/>
            </a:xfrm>
            <a:prstGeom prst="rect">
              <a:avLst/>
            </a:prstGeom>
          </p:spPr>
        </p:pic>
        <p:sp>
          <p:nvSpPr>
            <p:cNvPr id="62" name="Rectangle 61"/>
            <p:cNvSpPr/>
            <p:nvPr/>
          </p:nvSpPr>
          <p:spPr>
            <a:xfrm>
              <a:off x="8469266" y="844968"/>
              <a:ext cx="2479067" cy="584775"/>
            </a:xfrm>
            <a:prstGeom prst="rect">
              <a:avLst/>
            </a:prstGeom>
          </p:spPr>
          <p:txBody>
            <a:bodyPr wrap="square">
              <a:spAutoFit/>
            </a:bodyPr>
            <a:lstStyle/>
            <a:p>
              <a:pPr algn="ct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Utility</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63" name="Rectangle 62"/>
            <p:cNvSpPr/>
            <p:nvPr/>
          </p:nvSpPr>
          <p:spPr>
            <a:xfrm>
              <a:off x="341980" y="1492145"/>
              <a:ext cx="2479067" cy="584775"/>
            </a:xfrm>
            <a:prstGeom prst="rect">
              <a:avLst/>
            </a:prstGeom>
          </p:spPr>
          <p:txBody>
            <a:bodyPr wrap="square">
              <a:spAutoFit/>
            </a:bodyPr>
            <a:lstStyle/>
            <a:p>
              <a:pPr algn="ctr"/>
              <a:r>
                <a:rPr lang="en-US" sz="32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Consumer</a:t>
              </a:r>
              <a:endParaRPr lang="en-US" sz="3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grpSp>
      <p:sp>
        <p:nvSpPr>
          <p:cNvPr id="2" name="Title 1"/>
          <p:cNvSpPr>
            <a:spLocks noGrp="1"/>
          </p:cNvSpPr>
          <p:nvPr>
            <p:ph type="title"/>
          </p:nvPr>
        </p:nvSpPr>
        <p:spPr>
          <a:xfrm>
            <a:off x="146955" y="109369"/>
            <a:ext cx="10515600" cy="853996"/>
          </a:xfrm>
        </p:spPr>
        <p:txBody>
          <a:bodyPr/>
          <a:lstStyle/>
          <a:p>
            <a:r>
              <a:rPr lang="en-US" sz="4000" dirty="0" smtClean="0"/>
              <a:t>The Big Picture for AMI Data – a quick review</a:t>
            </a:r>
            <a:endParaRPr lang="en-US" dirty="0"/>
          </a:p>
        </p:txBody>
      </p:sp>
      <p:sp>
        <p:nvSpPr>
          <p:cNvPr id="5" name="Slide Number Placeholder 4"/>
          <p:cNvSpPr>
            <a:spLocks noGrp="1"/>
          </p:cNvSpPr>
          <p:nvPr>
            <p:ph type="sldNum" sz="quarter" idx="12"/>
          </p:nvPr>
        </p:nvSpPr>
        <p:spPr/>
        <p:txBody>
          <a:bodyPr/>
          <a:lstStyle/>
          <a:p>
            <a:fld id="{FF503528-208B-4682-8947-E9A815BFE1E8}" type="slidenum">
              <a:rPr lang="en-US" smtClean="0"/>
              <a:t>6</a:t>
            </a:fld>
            <a:endParaRPr lang="en-US"/>
          </a:p>
        </p:txBody>
      </p:sp>
      <p:grpSp>
        <p:nvGrpSpPr>
          <p:cNvPr id="8" name="Group 7"/>
          <p:cNvGrpSpPr/>
          <p:nvPr/>
        </p:nvGrpSpPr>
        <p:grpSpPr>
          <a:xfrm>
            <a:off x="2287608" y="1056501"/>
            <a:ext cx="6657975" cy="2828925"/>
            <a:chOff x="2287608" y="1056501"/>
            <a:chExt cx="6657975" cy="2828925"/>
          </a:xfrm>
        </p:grpSpPr>
        <p:sp>
          <p:nvSpPr>
            <p:cNvPr id="45" name="Flowchart: Magnetic Disk 44"/>
            <p:cNvSpPr/>
            <p:nvPr/>
          </p:nvSpPr>
          <p:spPr>
            <a:xfrm>
              <a:off x="7770833" y="2813863"/>
              <a:ext cx="1174750" cy="1071563"/>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AMI Data</a:t>
              </a:r>
              <a:endParaRPr lang="en-US" dirty="0">
                <a:solidFill>
                  <a:srgbClr val="0070C0"/>
                </a:solidFill>
              </a:endParaRPr>
            </a:p>
          </p:txBody>
        </p:sp>
        <p:pic>
          <p:nvPicPr>
            <p:cNvPr id="46" name="Picture 45"/>
            <p:cNvPicPr>
              <a:picLocks noChangeAspect="1"/>
            </p:cNvPicPr>
            <p:nvPr/>
          </p:nvPicPr>
          <p:blipFill>
            <a:blip r:embed="rId7"/>
            <a:stretch>
              <a:fillRect/>
            </a:stretch>
          </p:blipFill>
          <p:spPr>
            <a:xfrm>
              <a:off x="3502045" y="1525607"/>
              <a:ext cx="5381625" cy="1171575"/>
            </a:xfrm>
            <a:prstGeom prst="rect">
              <a:avLst/>
            </a:prstGeom>
          </p:spPr>
        </p:pic>
        <p:sp>
          <p:nvSpPr>
            <p:cNvPr id="47" name="Rectangle 46"/>
            <p:cNvSpPr/>
            <p:nvPr/>
          </p:nvSpPr>
          <p:spPr>
            <a:xfrm>
              <a:off x="3502045" y="1056501"/>
              <a:ext cx="958850" cy="4635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Local Energy </a:t>
              </a:r>
              <a:r>
                <a:rPr lang="en-US" sz="1000" dirty="0" err="1" smtClean="0">
                  <a:solidFill>
                    <a:schemeClr val="tx1"/>
                  </a:solidFill>
                </a:rPr>
                <a:t>realtime</a:t>
              </a:r>
              <a:r>
                <a:rPr lang="en-US" sz="1000" dirty="0" smtClean="0">
                  <a:solidFill>
                    <a:schemeClr val="tx1"/>
                  </a:solidFill>
                </a:rPr>
                <a:t> data feed (</a:t>
              </a:r>
              <a:r>
                <a:rPr lang="en-US" sz="1000" b="1" dirty="0" smtClean="0">
                  <a:solidFill>
                    <a:schemeClr val="accent1">
                      <a:lumMod val="60000"/>
                      <a:lumOff val="40000"/>
                    </a:schemeClr>
                  </a:solidFill>
                  <a:effectLst>
                    <a:outerShdw blurRad="38100" dist="38100" dir="2700000" algn="tl">
                      <a:srgbClr val="000000">
                        <a:alpha val="43137"/>
                      </a:srgbClr>
                    </a:outerShdw>
                  </a:effectLst>
                </a:rPr>
                <a:t>HAN</a:t>
              </a:r>
              <a:r>
                <a:rPr lang="en-US" sz="1000" dirty="0" smtClean="0">
                  <a:solidFill>
                    <a:schemeClr val="tx1"/>
                  </a:solidFill>
                </a:rPr>
                <a:t>)</a:t>
              </a:r>
              <a:endParaRPr lang="en-US" sz="1000" dirty="0">
                <a:solidFill>
                  <a:schemeClr val="tx1"/>
                </a:solidFill>
              </a:endParaRPr>
            </a:p>
          </p:txBody>
        </p:sp>
        <p:sp>
          <p:nvSpPr>
            <p:cNvPr id="48" name="Down Arrow 47"/>
            <p:cNvSpPr/>
            <p:nvPr/>
          </p:nvSpPr>
          <p:spPr>
            <a:xfrm>
              <a:off x="8199458" y="2697182"/>
              <a:ext cx="317500" cy="233363"/>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287608" y="2582088"/>
              <a:ext cx="958850" cy="4635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3</a:t>
              </a:r>
              <a:r>
                <a:rPr lang="en-US" sz="1000" baseline="30000" dirty="0" smtClean="0">
                  <a:solidFill>
                    <a:schemeClr val="tx1"/>
                  </a:solidFill>
                </a:rPr>
                <a:t>rd</a:t>
              </a:r>
              <a:r>
                <a:rPr lang="en-US" sz="1000" dirty="0" smtClean="0">
                  <a:solidFill>
                    <a:schemeClr val="tx1"/>
                  </a:solidFill>
                </a:rPr>
                <a:t> Party </a:t>
              </a:r>
              <a:r>
                <a:rPr lang="en-US" sz="1000" b="1" dirty="0" smtClean="0">
                  <a:solidFill>
                    <a:schemeClr val="tx1"/>
                  </a:solidFill>
                  <a:effectLst>
                    <a:outerShdw blurRad="38100" dist="38100" dir="2700000" algn="tl">
                      <a:srgbClr val="000000">
                        <a:alpha val="43137"/>
                      </a:srgbClr>
                    </a:outerShdw>
                  </a:effectLst>
                </a:rPr>
                <a:t>Apps</a:t>
              </a:r>
              <a:endParaRPr lang="en-US" sz="1000" b="1" dirty="0">
                <a:solidFill>
                  <a:schemeClr val="tx1"/>
                </a:solidFill>
                <a:effectLst>
                  <a:outerShdw blurRad="38100" dist="38100" dir="2700000" algn="tl">
                    <a:srgbClr val="000000">
                      <a:alpha val="43137"/>
                    </a:srgbClr>
                  </a:outerShdw>
                </a:effectLst>
              </a:endParaRPr>
            </a:p>
          </p:txBody>
        </p:sp>
        <p:sp>
          <p:nvSpPr>
            <p:cNvPr id="50" name="Left-Right Arrow 49"/>
            <p:cNvSpPr/>
            <p:nvPr/>
          </p:nvSpPr>
          <p:spPr>
            <a:xfrm>
              <a:off x="3195658" y="2708295"/>
              <a:ext cx="4575175" cy="222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Up-Down Arrow 50"/>
            <p:cNvSpPr/>
            <p:nvPr/>
          </p:nvSpPr>
          <p:spPr>
            <a:xfrm>
              <a:off x="3825103" y="1527989"/>
              <a:ext cx="249237" cy="454024"/>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840266" y="2536864"/>
              <a:ext cx="1035092" cy="276999"/>
            </a:xfrm>
            <a:prstGeom prst="rect">
              <a:avLst/>
            </a:prstGeom>
            <a:noFill/>
          </p:spPr>
          <p:txBody>
            <a:bodyPr wrap="none" rtlCol="0">
              <a:spAutoFit/>
            </a:bodyPr>
            <a:lstStyle/>
            <a:p>
              <a:r>
                <a:rPr lang="en-US" sz="1200" i="1" dirty="0" smtClean="0"/>
                <a:t>Authorization</a:t>
              </a:r>
              <a:endParaRPr lang="en-US" sz="1200" i="1" dirty="0"/>
            </a:p>
          </p:txBody>
        </p:sp>
        <p:sp>
          <p:nvSpPr>
            <p:cNvPr id="53" name="TextBox 52"/>
            <p:cNvSpPr txBox="1"/>
            <p:nvPr/>
          </p:nvSpPr>
          <p:spPr>
            <a:xfrm>
              <a:off x="4840266" y="2874207"/>
              <a:ext cx="943015" cy="276999"/>
            </a:xfrm>
            <a:prstGeom prst="rect">
              <a:avLst/>
            </a:prstGeom>
            <a:noFill/>
          </p:spPr>
          <p:txBody>
            <a:bodyPr wrap="none" rtlCol="0">
              <a:spAutoFit/>
            </a:bodyPr>
            <a:lstStyle/>
            <a:p>
              <a:r>
                <a:rPr lang="en-US" sz="1200" i="1" dirty="0" smtClean="0"/>
                <a:t>Subscription</a:t>
              </a:r>
              <a:endParaRPr lang="en-US" sz="1200" i="1" dirty="0"/>
            </a:p>
          </p:txBody>
        </p:sp>
      </p:grpSp>
      <p:grpSp>
        <p:nvGrpSpPr>
          <p:cNvPr id="13" name="Group 12"/>
          <p:cNvGrpSpPr/>
          <p:nvPr/>
        </p:nvGrpSpPr>
        <p:grpSpPr>
          <a:xfrm>
            <a:off x="234186" y="5116288"/>
            <a:ext cx="1326100" cy="1454822"/>
            <a:chOff x="234186" y="5116288"/>
            <a:chExt cx="1326100" cy="1454822"/>
          </a:xfrm>
        </p:grpSpPr>
        <p:sp>
          <p:nvSpPr>
            <p:cNvPr id="11" name="Oval Callout 10"/>
            <p:cNvSpPr/>
            <p:nvPr/>
          </p:nvSpPr>
          <p:spPr>
            <a:xfrm>
              <a:off x="336979" y="5116288"/>
              <a:ext cx="1223307" cy="81823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effectLst>
                    <a:outerShdw blurRad="38100" dist="38100" dir="2700000" algn="tl">
                      <a:srgbClr val="000000">
                        <a:alpha val="43137"/>
                      </a:srgbClr>
                    </a:outerShdw>
                  </a:effectLst>
                </a:rPr>
                <a:t>7</a:t>
              </a:r>
              <a:endParaRPr lang="en-US" sz="36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234186" y="6201778"/>
              <a:ext cx="1204369" cy="369332"/>
            </a:xfrm>
            <a:prstGeom prst="rect">
              <a:avLst/>
            </a:prstGeom>
            <a:noFill/>
          </p:spPr>
          <p:txBody>
            <a:bodyPr wrap="none" rtlCol="0">
              <a:spAutoFit/>
            </a:bodyPr>
            <a:lstStyle/>
            <a:p>
              <a:r>
                <a:rPr lang="en-US" dirty="0" smtClean="0"/>
                <a:t>Fair Access</a:t>
              </a:r>
              <a:endParaRPr lang="en-US" dirty="0"/>
            </a:p>
          </p:txBody>
        </p:sp>
      </p:grpSp>
      <p:grpSp>
        <p:nvGrpSpPr>
          <p:cNvPr id="14" name="Group 13"/>
          <p:cNvGrpSpPr/>
          <p:nvPr/>
        </p:nvGrpSpPr>
        <p:grpSpPr>
          <a:xfrm>
            <a:off x="1859477" y="5116288"/>
            <a:ext cx="1276939" cy="1593321"/>
            <a:chOff x="1859477" y="5116288"/>
            <a:chExt cx="1276939" cy="1593321"/>
          </a:xfrm>
        </p:grpSpPr>
        <p:sp>
          <p:nvSpPr>
            <p:cNvPr id="67" name="Oval Callout 66"/>
            <p:cNvSpPr/>
            <p:nvPr/>
          </p:nvSpPr>
          <p:spPr>
            <a:xfrm>
              <a:off x="1913109" y="5116288"/>
              <a:ext cx="1223307" cy="81823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effectLst>
                    <a:outerShdw blurRad="38100" dist="38100" dir="2700000" algn="tl">
                      <a:srgbClr val="000000">
                        <a:alpha val="43137"/>
                      </a:srgbClr>
                    </a:outerShdw>
                  </a:effectLst>
                </a:rPr>
                <a:t>8</a:t>
              </a:r>
              <a:endParaRPr lang="en-US" sz="3600" b="1" dirty="0">
                <a:solidFill>
                  <a:srgbClr val="0070C0"/>
                </a:solidFill>
                <a:effectLst>
                  <a:outerShdw blurRad="38100" dist="38100" dir="2700000" algn="tl">
                    <a:srgbClr val="000000">
                      <a:alpha val="43137"/>
                    </a:srgbClr>
                  </a:outerShdw>
                </a:effectLst>
              </a:endParaRPr>
            </a:p>
          </p:txBody>
        </p:sp>
        <p:sp>
          <p:nvSpPr>
            <p:cNvPr id="71" name="TextBox 70"/>
            <p:cNvSpPr txBox="1"/>
            <p:nvPr/>
          </p:nvSpPr>
          <p:spPr>
            <a:xfrm>
              <a:off x="1859477" y="6063278"/>
              <a:ext cx="1249125" cy="646331"/>
            </a:xfrm>
            <a:prstGeom prst="rect">
              <a:avLst/>
            </a:prstGeom>
            <a:noFill/>
          </p:spPr>
          <p:txBody>
            <a:bodyPr wrap="none" rtlCol="0">
              <a:spAutoFit/>
            </a:bodyPr>
            <a:lstStyle/>
            <a:p>
              <a:pPr algn="ctr"/>
              <a:r>
                <a:rPr lang="en-US" dirty="0" smtClean="0"/>
                <a:t>Billing </a:t>
              </a:r>
            </a:p>
            <a:p>
              <a:pPr algn="ctr"/>
              <a:r>
                <a:rPr lang="en-US" dirty="0" smtClean="0"/>
                <a:t>Statements</a:t>
              </a:r>
              <a:endParaRPr lang="en-US" dirty="0"/>
            </a:p>
          </p:txBody>
        </p:sp>
      </p:grpSp>
      <p:grpSp>
        <p:nvGrpSpPr>
          <p:cNvPr id="15" name="Group 14"/>
          <p:cNvGrpSpPr/>
          <p:nvPr/>
        </p:nvGrpSpPr>
        <p:grpSpPr>
          <a:xfrm>
            <a:off x="3436818" y="5116288"/>
            <a:ext cx="1347869" cy="1454822"/>
            <a:chOff x="3436818" y="5116288"/>
            <a:chExt cx="1347869" cy="1454822"/>
          </a:xfrm>
        </p:grpSpPr>
        <p:sp>
          <p:nvSpPr>
            <p:cNvPr id="68" name="Oval Callout 67"/>
            <p:cNvSpPr/>
            <p:nvPr/>
          </p:nvSpPr>
          <p:spPr>
            <a:xfrm>
              <a:off x="3489239" y="5116288"/>
              <a:ext cx="1223307" cy="81823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effectLst>
                    <a:outerShdw blurRad="38100" dist="38100" dir="2700000" algn="tl">
                      <a:srgbClr val="000000">
                        <a:alpha val="43137"/>
                      </a:srgbClr>
                    </a:outerShdw>
                  </a:effectLst>
                </a:rPr>
                <a:t>9</a:t>
              </a:r>
              <a:endParaRPr lang="en-US" sz="3600" b="1" dirty="0">
                <a:solidFill>
                  <a:srgbClr val="0070C0"/>
                </a:solidFill>
                <a:effectLst>
                  <a:outerShdw blurRad="38100" dist="38100" dir="2700000" algn="tl">
                    <a:srgbClr val="000000">
                      <a:alpha val="43137"/>
                    </a:srgbClr>
                  </a:outerShdw>
                </a:effectLst>
              </a:endParaRPr>
            </a:p>
          </p:txBody>
        </p:sp>
        <p:sp>
          <p:nvSpPr>
            <p:cNvPr id="72" name="TextBox 71"/>
            <p:cNvSpPr txBox="1"/>
            <p:nvPr/>
          </p:nvSpPr>
          <p:spPr>
            <a:xfrm>
              <a:off x="3436818" y="6201778"/>
              <a:ext cx="1347869" cy="369332"/>
            </a:xfrm>
            <a:prstGeom prst="rect">
              <a:avLst/>
            </a:prstGeom>
            <a:noFill/>
          </p:spPr>
          <p:txBody>
            <a:bodyPr wrap="none" rtlCol="0">
              <a:spAutoFit/>
            </a:bodyPr>
            <a:lstStyle/>
            <a:p>
              <a:r>
                <a:rPr lang="en-US" dirty="0" smtClean="0"/>
                <a:t>Data Format</a:t>
              </a:r>
              <a:endParaRPr lang="en-US" dirty="0"/>
            </a:p>
          </p:txBody>
        </p:sp>
      </p:grpSp>
      <p:grpSp>
        <p:nvGrpSpPr>
          <p:cNvPr id="16" name="Group 15"/>
          <p:cNvGrpSpPr/>
          <p:nvPr/>
        </p:nvGrpSpPr>
        <p:grpSpPr>
          <a:xfrm>
            <a:off x="5065369" y="5116288"/>
            <a:ext cx="1223307" cy="1609365"/>
            <a:chOff x="5065369" y="5116288"/>
            <a:chExt cx="1223307" cy="1609365"/>
          </a:xfrm>
        </p:grpSpPr>
        <p:sp>
          <p:nvSpPr>
            <p:cNvPr id="69" name="Oval Callout 68"/>
            <p:cNvSpPr/>
            <p:nvPr/>
          </p:nvSpPr>
          <p:spPr>
            <a:xfrm>
              <a:off x="5065369" y="5116288"/>
              <a:ext cx="1223307" cy="81823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effectLst>
                    <a:outerShdw blurRad="38100" dist="38100" dir="2700000" algn="tl">
                      <a:srgbClr val="000000">
                        <a:alpha val="43137"/>
                      </a:srgbClr>
                    </a:outerShdw>
                  </a:effectLst>
                </a:rPr>
                <a:t>10</a:t>
              </a:r>
              <a:endParaRPr lang="en-US" sz="3600" b="1" dirty="0">
                <a:solidFill>
                  <a:srgbClr val="0070C0"/>
                </a:solidFill>
                <a:effectLst>
                  <a:outerShdw blurRad="38100" dist="38100" dir="2700000" algn="tl">
                    <a:srgbClr val="000000">
                      <a:alpha val="43137"/>
                    </a:srgbClr>
                  </a:outerShdw>
                </a:effectLst>
              </a:endParaRPr>
            </a:p>
          </p:txBody>
        </p:sp>
        <p:sp>
          <p:nvSpPr>
            <p:cNvPr id="73" name="TextBox 72"/>
            <p:cNvSpPr txBox="1"/>
            <p:nvPr/>
          </p:nvSpPr>
          <p:spPr>
            <a:xfrm>
              <a:off x="5242538" y="6079322"/>
              <a:ext cx="808235" cy="646331"/>
            </a:xfrm>
            <a:prstGeom prst="rect">
              <a:avLst/>
            </a:prstGeom>
            <a:noFill/>
          </p:spPr>
          <p:txBody>
            <a:bodyPr wrap="none" rtlCol="0">
              <a:spAutoFit/>
            </a:bodyPr>
            <a:lstStyle/>
            <a:p>
              <a:pPr algn="ctr"/>
              <a:r>
                <a:rPr lang="en-US" dirty="0" smtClean="0"/>
                <a:t>EMS </a:t>
              </a:r>
            </a:p>
            <a:p>
              <a:pPr algn="ctr"/>
              <a:r>
                <a:rPr lang="en-US" dirty="0" smtClean="0"/>
                <a:t>Access</a:t>
              </a:r>
              <a:endParaRPr lang="en-US" dirty="0"/>
            </a:p>
          </p:txBody>
        </p:sp>
      </p:grpSp>
      <p:grpSp>
        <p:nvGrpSpPr>
          <p:cNvPr id="17" name="Group 16"/>
          <p:cNvGrpSpPr/>
          <p:nvPr/>
        </p:nvGrpSpPr>
        <p:grpSpPr>
          <a:xfrm>
            <a:off x="6543120" y="5116288"/>
            <a:ext cx="1513299" cy="1605187"/>
            <a:chOff x="6543120" y="5116288"/>
            <a:chExt cx="1513299" cy="1605187"/>
          </a:xfrm>
        </p:grpSpPr>
        <p:sp>
          <p:nvSpPr>
            <p:cNvPr id="70" name="Oval Callout 69"/>
            <p:cNvSpPr/>
            <p:nvPr/>
          </p:nvSpPr>
          <p:spPr>
            <a:xfrm>
              <a:off x="6641499" y="5116288"/>
              <a:ext cx="1223307" cy="81823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effectLst>
                    <a:outerShdw blurRad="38100" dist="38100" dir="2700000" algn="tl">
                      <a:srgbClr val="000000">
                        <a:alpha val="43137"/>
                      </a:srgbClr>
                    </a:outerShdw>
                  </a:effectLst>
                </a:rPr>
                <a:t>11</a:t>
              </a:r>
              <a:endParaRPr lang="en-US" sz="3600" b="1" dirty="0">
                <a:solidFill>
                  <a:srgbClr val="0070C0"/>
                </a:solidFill>
                <a:effectLst>
                  <a:outerShdw blurRad="38100" dist="38100" dir="2700000" algn="tl">
                    <a:srgbClr val="000000">
                      <a:alpha val="43137"/>
                    </a:srgbClr>
                  </a:outerShdw>
                </a:effectLst>
              </a:endParaRPr>
            </a:p>
          </p:txBody>
        </p:sp>
        <p:sp>
          <p:nvSpPr>
            <p:cNvPr id="74" name="TextBox 73"/>
            <p:cNvSpPr txBox="1"/>
            <p:nvPr/>
          </p:nvSpPr>
          <p:spPr>
            <a:xfrm>
              <a:off x="6543120" y="6075144"/>
              <a:ext cx="1513299" cy="646331"/>
            </a:xfrm>
            <a:prstGeom prst="rect">
              <a:avLst/>
            </a:prstGeom>
            <a:noFill/>
          </p:spPr>
          <p:txBody>
            <a:bodyPr wrap="none" rtlCol="0">
              <a:spAutoFit/>
            </a:bodyPr>
            <a:lstStyle/>
            <a:p>
              <a:pPr algn="ctr"/>
              <a:r>
                <a:rPr lang="en-US" dirty="0" smtClean="0"/>
                <a:t>EDC </a:t>
              </a:r>
            </a:p>
            <a:p>
              <a:pPr algn="ctr"/>
              <a:r>
                <a:rPr lang="en-US" dirty="0" smtClean="0"/>
                <a:t>Allowable Use</a:t>
              </a:r>
              <a:endParaRPr lang="en-US" dirty="0"/>
            </a:p>
          </p:txBody>
        </p:sp>
      </p:grpSp>
    </p:spTree>
    <p:extLst>
      <p:ext uri="{BB962C8B-B14F-4D97-AF65-F5344CB8AC3E}">
        <p14:creationId xmlns:p14="http://schemas.microsoft.com/office/powerpoint/2010/main" val="4146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750"/>
                            </p:stCondLst>
                            <p:childTnLst>
                              <p:par>
                                <p:cTn id="23" presetID="10" presetClass="entr" presetSubtype="0" fill="hold" nodeType="after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3750"/>
                            </p:stCondLst>
                            <p:childTnLst>
                              <p:par>
                                <p:cTn id="27" presetID="10" presetClass="entr" presetSubtype="0" fill="hold" nodeType="afterEffect">
                                  <p:stCondLst>
                                    <p:cond delay="225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6500"/>
                            </p:stCondLst>
                            <p:childTnLst>
                              <p:par>
                                <p:cTn id="31" presetID="10" presetClass="entr" presetSubtype="0" fill="hold" nodeType="afterEffect">
                                  <p:stCondLst>
                                    <p:cond delay="3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Ensuring Fair Access and Competition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EDCs shall allow fair access and competition between third parties and non regulated EDC affiliates.</a:t>
            </a:r>
          </a:p>
          <a:p>
            <a:r>
              <a:rPr lang="en-US" dirty="0" smtClean="0"/>
              <a:t>EDCs shall complete their review and implementation of new AMI Data app requests within 8 weeks.</a:t>
            </a:r>
          </a:p>
          <a:p>
            <a:r>
              <a:rPr lang="en-US" dirty="0" smtClean="0"/>
              <a:t>EDCs shall not preinstall app onto the AMI meters unless it is solely for Utility core operations (billing, operations, maintenance).</a:t>
            </a:r>
          </a:p>
          <a:p>
            <a:r>
              <a:rPr lang="en-US" dirty="0" smtClean="0"/>
              <a:t>EDCs must report costs and revenues from the App Stores.</a:t>
            </a:r>
          </a:p>
          <a:p>
            <a:r>
              <a:rPr lang="en-US" dirty="0" smtClean="0"/>
              <a:t>EDCs must allow reverse compatibility for running apps for at least 12 months to allow 3</a:t>
            </a:r>
            <a:r>
              <a:rPr lang="en-US" baseline="30000" dirty="0" smtClean="0"/>
              <a:t>rd</a:t>
            </a:r>
            <a:r>
              <a:rPr lang="en-US" dirty="0" smtClean="0"/>
              <a:t> party modifications to new technical requirements, unless the system change is due to cyber vulnerability.</a:t>
            </a:r>
            <a:endParaRPr lang="en-US" dirty="0"/>
          </a:p>
        </p:txBody>
      </p:sp>
    </p:spTree>
    <p:extLst>
      <p:ext uri="{BB962C8B-B14F-4D97-AF65-F5344CB8AC3E}">
        <p14:creationId xmlns:p14="http://schemas.microsoft.com/office/powerpoint/2010/main" val="3452528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7. Ensuring Fair Access and Competition</a:t>
            </a:r>
            <a:endParaRPr lang="en-US" sz="4000" dirty="0"/>
          </a:p>
        </p:txBody>
      </p:sp>
      <p:sp>
        <p:nvSpPr>
          <p:cNvPr id="3" name="Slide Number Placeholder 2"/>
          <p:cNvSpPr>
            <a:spLocks noGrp="1"/>
          </p:cNvSpPr>
          <p:nvPr>
            <p:ph type="sldNum" sz="quarter" idx="12"/>
          </p:nvPr>
        </p:nvSpPr>
        <p:spPr/>
        <p:txBody>
          <a:bodyPr/>
          <a:lstStyle/>
          <a:p>
            <a:fld id="{FF503528-208B-4682-8947-E9A815BFE1E8}" type="slidenum">
              <a:rPr lang="en-US" smtClean="0"/>
              <a:t>8</a:t>
            </a:fld>
            <a:endParaRPr lang="en-US"/>
          </a:p>
        </p:txBody>
      </p:sp>
      <p:sp>
        <p:nvSpPr>
          <p:cNvPr id="4" name="TextBox 3"/>
          <p:cNvSpPr txBox="1"/>
          <p:nvPr/>
        </p:nvSpPr>
        <p:spPr>
          <a:xfrm>
            <a:off x="1574800" y="2240019"/>
            <a:ext cx="8407400" cy="2262158"/>
          </a:xfrm>
          <a:prstGeom prst="rect">
            <a:avLst/>
          </a:prstGeom>
          <a:solidFill>
            <a:schemeClr val="accent3">
              <a:lumMod val="20000"/>
              <a:lumOff val="80000"/>
            </a:schemeClr>
          </a:solidFill>
          <a:ln>
            <a:solidFill>
              <a:schemeClr val="bg2">
                <a:lumMod val="90000"/>
              </a:schemeClr>
            </a:solidFill>
          </a:ln>
        </p:spPr>
        <p:txBody>
          <a:bodyPr wrap="square" rtlCol="0">
            <a:spAutoFit/>
          </a:bodyPr>
          <a:lstStyle/>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Competition drives innovation and efficient return on capital investment.</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Level (but monitored) playing field for 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party participants will assure best customer value and least ratepayer cost.</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Preventing preinstalled utility applications tied to customized AMI system configurations assures that there is no “crowding out” of competitive apps.</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Clearly defined software change management with long deprecation cycles and backward compatibility allows for graceful evolution path for providers</a:t>
            </a:r>
            <a:r>
              <a:rPr lang="en-US"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5" name="TextBox 4"/>
          <p:cNvSpPr txBox="1"/>
          <p:nvPr/>
        </p:nvSpPr>
        <p:spPr>
          <a:xfrm>
            <a:off x="3732651" y="1672289"/>
            <a:ext cx="4091698" cy="461665"/>
          </a:xfrm>
          <a:prstGeom prst="rect">
            <a:avLst/>
          </a:prstGeom>
          <a:noFill/>
        </p:spPr>
        <p:txBody>
          <a:bodyPr wrap="none" rtlCol="0">
            <a:spAutoFit/>
          </a:bodyPr>
          <a:lstStyle/>
          <a:p>
            <a:r>
              <a:rPr lang="en-US" sz="2400" u="sng" dirty="0" smtClean="0">
                <a:latin typeface="Arial" panose="020B0604020202020204" pitchFamily="34" charset="0"/>
                <a:cs typeface="Arial" panose="020B0604020202020204" pitchFamily="34" charset="0"/>
              </a:rPr>
              <a:t>WHY IS THIS IMPORTANT?</a:t>
            </a:r>
            <a:endParaRPr lang="en-US"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365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Billing Statements</a:t>
            </a:r>
            <a:endParaRPr lang="en-US" dirty="0"/>
          </a:p>
        </p:txBody>
      </p:sp>
      <p:sp>
        <p:nvSpPr>
          <p:cNvPr id="3" name="Content Placeholder 2"/>
          <p:cNvSpPr>
            <a:spLocks noGrp="1"/>
          </p:cNvSpPr>
          <p:nvPr>
            <p:ph idx="1"/>
          </p:nvPr>
        </p:nvSpPr>
        <p:spPr/>
        <p:txBody>
          <a:bodyPr>
            <a:normAutofit/>
          </a:bodyPr>
          <a:lstStyle/>
          <a:p>
            <a:r>
              <a:rPr lang="en-US" dirty="0" smtClean="0"/>
              <a:t>Customer Billing Statements must be prepared using actual customer AMI data.</a:t>
            </a:r>
          </a:p>
          <a:p>
            <a:r>
              <a:rPr lang="en-US" dirty="0" smtClean="0"/>
              <a:t>Billing statements will provide the customer’s actual Peak Load Contribution.</a:t>
            </a:r>
            <a:endParaRPr lang="en-US" dirty="0"/>
          </a:p>
        </p:txBody>
      </p:sp>
    </p:spTree>
    <p:extLst>
      <p:ext uri="{BB962C8B-B14F-4D97-AF65-F5344CB8AC3E}">
        <p14:creationId xmlns:p14="http://schemas.microsoft.com/office/powerpoint/2010/main" val="1383876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an Energy PPT October 2019" id="{44A99DF6-BA32-427F-92B3-C530AFC5CF5B}" vid="{E5B10083-61A6-4197-8B9E-D4245668C2C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C58E6DD1CF0C4FA0873CD50150D644" ma:contentTypeVersion="9" ma:contentTypeDescription="Create a new document." ma:contentTypeScope="" ma:versionID="127431da380eb64988279c79496cb507">
  <xsd:schema xmlns:xsd="http://www.w3.org/2001/XMLSchema" xmlns:xs="http://www.w3.org/2001/XMLSchema" xmlns:p="http://schemas.microsoft.com/office/2006/metadata/properties" xmlns:ns3="3088115b-f9d7-40df-83bf-dfe7c64f35d4" xmlns:ns4="a67a1d07-8ded-4665-bcf1-d378ee77a242" targetNamespace="http://schemas.microsoft.com/office/2006/metadata/properties" ma:root="true" ma:fieldsID="57fcb30197a34af6179cc16251cfad40" ns3:_="" ns4:_="">
    <xsd:import namespace="3088115b-f9d7-40df-83bf-dfe7c64f35d4"/>
    <xsd:import namespace="a67a1d07-8ded-4665-bcf1-d378ee77a2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88115b-f9d7-40df-83bf-dfe7c64f35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7a1d07-8ded-4665-bcf1-d378ee77a24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378C7-0469-4FF5-A04F-781AB385C5FE}">
  <ds:schemaRefs>
    <ds:schemaRef ds:uri="3088115b-f9d7-40df-83bf-dfe7c64f35d4"/>
    <ds:schemaRef ds:uri="http://purl.org/dc/elements/1.1/"/>
    <ds:schemaRef ds:uri="a67a1d07-8ded-4665-bcf1-d378ee77a242"/>
    <ds:schemaRef ds:uri="http://www.w3.org/XML/1998/namespace"/>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9F6487F-298F-4D83-9E85-DED8AC98C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88115b-f9d7-40df-83bf-dfe7c64f35d4"/>
    <ds:schemaRef ds:uri="a67a1d07-8ded-4665-bcf1-d378ee77a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FEA34C-BA48-4627-9044-95B55F685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8906</TotalTime>
  <Words>1339</Words>
  <Application>Microsoft Office PowerPoint</Application>
  <PresentationFormat>Widescreen</PresentationFormat>
  <Paragraphs>129</Paragraphs>
  <Slides>18</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ＭＳ Ｐゴシック</vt:lpstr>
      <vt:lpstr>-apple-system</vt:lpstr>
      <vt:lpstr>Arial</vt:lpstr>
      <vt:lpstr>Arial Black</vt:lpstr>
      <vt:lpstr>Calibri</vt:lpstr>
      <vt:lpstr>Calibri Light</vt:lpstr>
      <vt:lpstr>Helvetica</vt:lpstr>
      <vt:lpstr>Helvetica Condensed</vt:lpstr>
      <vt:lpstr>Helvetica Neue</vt:lpstr>
      <vt:lpstr>Symbol</vt:lpstr>
      <vt:lpstr>Times New Roman</vt:lpstr>
      <vt:lpstr>Wingdings</vt:lpstr>
      <vt:lpstr>Office Theme</vt:lpstr>
      <vt:lpstr>FY20 Theme</vt:lpstr>
      <vt:lpstr>1_Office Theme</vt:lpstr>
      <vt:lpstr>BPU AMI Data Stakeholder Process Day 2</vt:lpstr>
      <vt:lpstr>Webinar Instruction Page</vt:lpstr>
      <vt:lpstr>Disclaimer</vt:lpstr>
      <vt:lpstr>Written Stakeholder Comment Guidelines</vt:lpstr>
      <vt:lpstr>THANK YOU – Let’s continue the conversation paul.heitmann@bpu.nj.gov</vt:lpstr>
      <vt:lpstr>The Big Picture for AMI Data – a quick review</vt:lpstr>
      <vt:lpstr>7. Ensuring Fair Access and Competition</vt:lpstr>
      <vt:lpstr>7. Ensuring Fair Access and Competition</vt:lpstr>
      <vt:lpstr>8. Billing Statements</vt:lpstr>
      <vt:lpstr>8. Billing Statements</vt:lpstr>
      <vt:lpstr>9. Format of Data Sharing</vt:lpstr>
      <vt:lpstr>9. Format of Data Sharing</vt:lpstr>
      <vt:lpstr>10. Emergency Responders Access</vt:lpstr>
      <vt:lpstr>10. Emergency Responder Access</vt:lpstr>
      <vt:lpstr>11. Appropriate Utility Use of AMI Data </vt:lpstr>
      <vt:lpstr>11. Appropriate Utility Use of AMI Data</vt:lpstr>
      <vt:lpstr>General Session End Stakeholder Comments:</vt:lpstr>
      <vt:lpstr>This Concludes: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BPU AMI Data Stakeholder Process Day 1</dc:title>
  <dc:creator>Oprysk, Christopher [BPU];Heitmann, Paul (BPU)</dc:creator>
  <cp:lastModifiedBy>Quintero, Geraldine [BPU]</cp:lastModifiedBy>
  <cp:revision>89</cp:revision>
  <dcterms:created xsi:type="dcterms:W3CDTF">2022-08-03T13:11:58Z</dcterms:created>
  <dcterms:modified xsi:type="dcterms:W3CDTF">2022-09-06T11:42:09Z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0x01010034C58E6DD1CF0C4FA0873CD50150D644</vt:lpwstr>
  </property>
</Properties>
</file>